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43"/>
  </p:notesMasterIdLst>
  <p:handoutMasterIdLst>
    <p:handoutMasterId r:id="rId44"/>
  </p:handoutMasterIdLst>
  <p:sldIdLst>
    <p:sldId id="282" r:id="rId3"/>
    <p:sldId id="256" r:id="rId4"/>
    <p:sldId id="303" r:id="rId5"/>
    <p:sldId id="314" r:id="rId6"/>
    <p:sldId id="304" r:id="rId7"/>
    <p:sldId id="305" r:id="rId8"/>
    <p:sldId id="308" r:id="rId9"/>
    <p:sldId id="309" r:id="rId10"/>
    <p:sldId id="280" r:id="rId11"/>
    <p:sldId id="274" r:id="rId12"/>
    <p:sldId id="262" r:id="rId13"/>
    <p:sldId id="275" r:id="rId14"/>
    <p:sldId id="259" r:id="rId15"/>
    <p:sldId id="310" r:id="rId16"/>
    <p:sldId id="260" r:id="rId17"/>
    <p:sldId id="263" r:id="rId18"/>
    <p:sldId id="264" r:id="rId19"/>
    <p:sldId id="290" r:id="rId20"/>
    <p:sldId id="285" r:id="rId21"/>
    <p:sldId id="286" r:id="rId22"/>
    <p:sldId id="287" r:id="rId23"/>
    <p:sldId id="288" r:id="rId24"/>
    <p:sldId id="291" r:id="rId25"/>
    <p:sldId id="265" r:id="rId26"/>
    <p:sldId id="292" r:id="rId27"/>
    <p:sldId id="289" r:id="rId28"/>
    <p:sldId id="266" r:id="rId29"/>
    <p:sldId id="293" r:id="rId30"/>
    <p:sldId id="302" r:id="rId31"/>
    <p:sldId id="294" r:id="rId32"/>
    <p:sldId id="299" r:id="rId33"/>
    <p:sldId id="268" r:id="rId34"/>
    <p:sldId id="316" r:id="rId35"/>
    <p:sldId id="317" r:id="rId36"/>
    <p:sldId id="321" r:id="rId37"/>
    <p:sldId id="322" r:id="rId38"/>
    <p:sldId id="318" r:id="rId39"/>
    <p:sldId id="278" r:id="rId40"/>
    <p:sldId id="276" r:id="rId41"/>
    <p:sldId id="320" r:id="rId42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rgbClr val="40568B"/>
        </a:solidFill>
        <a:latin typeface="Trebuchet MS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rgbClr val="40568B"/>
        </a:solidFill>
        <a:latin typeface="Trebuchet MS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rgbClr val="40568B"/>
        </a:solidFill>
        <a:latin typeface="Trebuchet MS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rgbClr val="40568B"/>
        </a:solidFill>
        <a:latin typeface="Trebuchet MS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rgbClr val="40568B"/>
        </a:solidFill>
        <a:latin typeface="Trebuchet MS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4000" b="1" kern="1200">
        <a:solidFill>
          <a:srgbClr val="40568B"/>
        </a:solidFill>
        <a:latin typeface="Trebuchet MS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4000" b="1" kern="1200">
        <a:solidFill>
          <a:srgbClr val="40568B"/>
        </a:solidFill>
        <a:latin typeface="Trebuchet MS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4000" b="1" kern="1200">
        <a:solidFill>
          <a:srgbClr val="40568B"/>
        </a:solidFill>
        <a:latin typeface="Trebuchet MS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4000" b="1" kern="1200">
        <a:solidFill>
          <a:srgbClr val="40568B"/>
        </a:solidFill>
        <a:latin typeface="Trebuchet MS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568B"/>
    <a:srgbClr val="FFFF00"/>
    <a:srgbClr val="0033CC"/>
    <a:srgbClr val="808080"/>
    <a:srgbClr val="0B9311"/>
    <a:srgbClr val="07590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50" autoAdjust="0"/>
    <p:restoredTop sz="90630" autoAdjust="0"/>
  </p:normalViewPr>
  <p:slideViewPr>
    <p:cSldViewPr>
      <p:cViewPr>
        <p:scale>
          <a:sx n="75" d="100"/>
          <a:sy n="75" d="100"/>
        </p:scale>
        <p:origin x="-918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F350FE5-C65C-4623-8A23-200ADD21F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E4321C4-63D0-4EF2-9800-83DAED9A6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228600" y="2057400"/>
            <a:ext cx="8686800" cy="0"/>
          </a:xfrm>
          <a:prstGeom prst="line">
            <a:avLst/>
          </a:prstGeom>
          <a:noFill/>
          <a:ln w="28575">
            <a:solidFill>
              <a:srgbClr val="40568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Florida Association of Institutional Research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89730-F591-4774-B3D4-539936A48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762000"/>
            <a:ext cx="1695450" cy="5364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62000"/>
            <a:ext cx="4933950" cy="5364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Florida Association of Institutional Research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92647-2E96-4BBB-B711-BB5AD1C5A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6705600" cy="655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5000" y="1600200"/>
            <a:ext cx="33147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72100" y="1600200"/>
            <a:ext cx="33147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72100" y="3938588"/>
            <a:ext cx="33147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2011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Florida Association of Institutional Research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69A5F-EDC0-4067-B94A-F6C3BAAC2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6705600" cy="655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905000" y="1600200"/>
            <a:ext cx="6781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Florida Association of Institutional Research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2143D-F833-456A-B497-EAE543609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Florida Association of Institutional Research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58D0C-B2D4-47EB-90E4-080B45876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Florida Association of Institutional Research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57612-D60B-464E-A1F4-D5A59AEE2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Florida Association of Institutional Research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A6A4F-7A9C-4088-A9EF-6FD5B811C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Florida Association of Institutional Research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5D09B-9DE9-4316-9FAE-411423BD4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2011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Florida Association of Institutional Research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4D2BE-BBD6-4DCC-A60B-EA682F5C8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2011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Florida Association of Institutional Research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43B06-FE84-4803-A6E0-B7F6ECD8F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Florida Association of Institutional Research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0F2A5-51BD-4A1C-B470-5DE9BC76D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2011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Florida Association of Institutional Research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29D6B-6180-4852-B6C6-5C7AF5D00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Florida Association of Institutional Research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28A24-AD35-4AC0-98C4-F41DFC777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Florida Association of Institutional Research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39758-F56E-4324-A244-C08A8CEE4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Florida Association of Institutional Research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0D26F-AE94-465A-BAD7-5066CCECB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Florida Association of Institutional Research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2936E-6CF3-49D1-97AD-2F38D2799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Florida Association of Institutional Research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A2ED2-3DF7-4308-BE03-CD9C5AE1D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600200"/>
            <a:ext cx="3314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600200"/>
            <a:ext cx="3314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Florida Association of Institutional Research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7B340-8CC8-423C-8B51-CDE744C1A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2011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Florida Association of Institutional Research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A5A97-BC42-4724-BDE6-ECA5A4663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2011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Florida Association of Institutional Research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E4BBD-F458-42FC-ADB3-2610A8769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2011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Florida Association of Institutional Research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AC947-6BE9-4BAB-B94D-E7CC76D20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Florida Association of Institutional Research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9119C-BCF0-4A8A-BB57-7E3E91B6F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Florida Association of Institutional Research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8002A-E6A4-4458-97B1-1C35D101E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762000"/>
            <a:ext cx="67056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600200"/>
            <a:ext cx="6781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245225"/>
            <a:ext cx="1219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r>
              <a:rPr lang="en-US"/>
              <a:t>February 2011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5225"/>
            <a:ext cx="4038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r>
              <a:rPr lang="en-US"/>
              <a:t>Florida Association of Institutional Research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5225"/>
            <a:ext cx="1143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fld id="{7F613A76-A30A-4225-A02E-84CA1CD92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228600" y="1524000"/>
            <a:ext cx="8686800" cy="0"/>
          </a:xfrm>
          <a:prstGeom prst="line">
            <a:avLst/>
          </a:prstGeom>
          <a:noFill/>
          <a:ln w="28575">
            <a:solidFill>
              <a:srgbClr val="40568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1752600" y="228600"/>
            <a:ext cx="0" cy="6477000"/>
          </a:xfrm>
          <a:prstGeom prst="line">
            <a:avLst/>
          </a:prstGeom>
          <a:noFill/>
          <a:ln w="28575">
            <a:solidFill>
              <a:srgbClr val="40568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7" name="Picture 20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8600" y="4800600"/>
            <a:ext cx="1409700" cy="1905000"/>
          </a:xfrm>
          <a:prstGeom prst="rect">
            <a:avLst/>
          </a:prstGeom>
          <a:noFill/>
          <a:ln w="9525">
            <a:solidFill>
              <a:srgbClr val="40568B"/>
            </a:solidFill>
            <a:miter lim="800000"/>
            <a:headEnd/>
            <a:tailEnd/>
          </a:ln>
        </p:spPr>
      </p:pic>
      <p:pic>
        <p:nvPicPr>
          <p:cNvPr id="2058" name="Picture 21" descr="SPC Seal Clean"/>
          <p:cNvPicPr>
            <a:picLocks noChangeAspect="1" noChangeArrowheads="1"/>
          </p:cNvPicPr>
          <p:nvPr userDrawn="1"/>
        </p:nvPicPr>
        <p:blipFill>
          <a:blip r:embed="rId16" cstate="print">
            <a:grayscl/>
          </a:blip>
          <a:srcRect/>
          <a:stretch>
            <a:fillRect/>
          </a:stretch>
        </p:blipFill>
        <p:spPr bwMode="auto">
          <a:xfrm>
            <a:off x="304800" y="228600"/>
            <a:ext cx="129540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31" grpId="0" animBg="1"/>
    </p:bld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0568B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0568B"/>
          </a:solidFill>
          <a:latin typeface="Trebuchet MS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0568B"/>
          </a:solidFill>
          <a:latin typeface="Trebuchet MS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0568B"/>
          </a:solidFill>
          <a:latin typeface="Trebuchet MS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40568B"/>
          </a:solidFill>
          <a:latin typeface="Trebuchet MS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40568B"/>
          </a:solidFill>
          <a:latin typeface="Trebuchet MS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40568B"/>
          </a:solidFill>
          <a:latin typeface="Trebuchet MS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40568B"/>
          </a:solidFill>
          <a:latin typeface="Trebuchet MS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40568B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February 2011</a:t>
            </a:r>
          </a:p>
        </p:txBody>
      </p:sp>
      <p:sp>
        <p:nvSpPr>
          <p:cNvPr id="210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Florida Association of Institutional Research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B51CE7A-F371-4716-83B1-D1F72454D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it.spcollege.edu/edoutcomes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066800"/>
            <a:ext cx="8610600" cy="121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b="1" smtClean="0">
                <a:solidFill>
                  <a:srgbClr val="40568B"/>
                </a:solidFill>
              </a:rPr>
              <a:t>Florida Association of Institutional Research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b="1" smtClean="0">
                <a:solidFill>
                  <a:srgbClr val="40568B"/>
                </a:solidFill>
              </a:rPr>
              <a:t>2011 Annual Conference</a:t>
            </a:r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2" cstate="print">
            <a:lum bright="18000" contrast="48000"/>
            <a:grayscl/>
          </a:blip>
          <a:srcRect/>
          <a:stretch>
            <a:fillRect/>
          </a:stretch>
        </p:blipFill>
        <p:spPr bwMode="auto">
          <a:xfrm>
            <a:off x="5791200" y="2133600"/>
            <a:ext cx="29083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438400"/>
            <a:ext cx="6553200" cy="2286000"/>
          </a:xfrm>
        </p:spPr>
        <p:txBody>
          <a:bodyPr/>
          <a:lstStyle/>
          <a:p>
            <a:pPr eaLnBrk="1" hangingPunct="1"/>
            <a:r>
              <a:rPr lang="en-US" sz="3600" b="0" i="1" smtClean="0">
                <a:solidFill>
                  <a:schemeClr val="tx1"/>
                </a:solidFill>
                <a:latin typeface="Georgia" pitchFamily="18" charset="0"/>
              </a:rPr>
              <a:t>The Evolution of the Comprehensive Academic Program Review - Three Years After Inception</a:t>
            </a:r>
          </a:p>
        </p:txBody>
      </p:sp>
      <p:pic>
        <p:nvPicPr>
          <p:cNvPr id="5125" name="Picture 6" descr="SPC Seal Clean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304800" y="5013325"/>
            <a:ext cx="182880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February 2011</a:t>
            </a:r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Florida Association of Institutional Research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2AB751-B53A-40D4-9790-C28E0CDF4FE3}" type="slidenum">
              <a:rPr lang="en-US"/>
              <a:pPr/>
              <a:t>10</a:t>
            </a:fld>
            <a:endParaRPr lang="en-US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b="0" smtClean="0"/>
              <a:t>Changes &amp; Improvements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40568B"/>
              </a:buClr>
              <a:buFont typeface="Wingdings" pitchFamily="2" charset="2"/>
              <a:buChar char="§"/>
            </a:pPr>
            <a:r>
              <a:rPr lang="en-US" sz="2400" smtClean="0">
                <a:latin typeface="Trebuchet MS" pitchFamily="34" charset="0"/>
              </a:rPr>
              <a:t>Evaluated individual </a:t>
            </a:r>
            <a:r>
              <a:rPr lang="en-US" sz="2400" smtClean="0">
                <a:solidFill>
                  <a:schemeClr val="tx2"/>
                </a:solidFill>
                <a:latin typeface="Trebuchet MS" pitchFamily="34" charset="0"/>
              </a:rPr>
              <a:t>assessment</a:t>
            </a:r>
            <a:r>
              <a:rPr lang="en-US" sz="2400" smtClean="0">
                <a:latin typeface="Trebuchet MS" pitchFamily="34" charset="0"/>
              </a:rPr>
              <a:t> ins</a:t>
            </a:r>
            <a:r>
              <a:rPr lang="en-US" sz="2400" smtClean="0">
                <a:solidFill>
                  <a:schemeClr val="tx2"/>
                </a:solidFill>
                <a:latin typeface="Trebuchet MS" pitchFamily="34" charset="0"/>
              </a:rPr>
              <a:t>trume</a:t>
            </a:r>
            <a:r>
              <a:rPr lang="en-US" sz="2400" smtClean="0">
                <a:latin typeface="Trebuchet MS" pitchFamily="34" charset="0"/>
              </a:rPr>
              <a:t>nts and current assessment processes</a:t>
            </a:r>
          </a:p>
          <a:p>
            <a:pPr eaLnBrk="1" hangingPunct="1">
              <a:lnSpc>
                <a:spcPct val="90000"/>
              </a:lnSpc>
              <a:buClr>
                <a:srgbClr val="40568B"/>
              </a:buClr>
              <a:buFont typeface="Wingdings" pitchFamily="2" charset="2"/>
              <a:buChar char="§"/>
            </a:pPr>
            <a:r>
              <a:rPr lang="en-US" sz="2400" smtClean="0">
                <a:latin typeface="Trebuchet MS" pitchFamily="34" charset="0"/>
              </a:rPr>
              <a:t>Found new ways to integrate assessment with the educational process</a:t>
            </a:r>
          </a:p>
          <a:p>
            <a:pPr lvl="1" eaLnBrk="1" hangingPunct="1">
              <a:lnSpc>
                <a:spcPct val="90000"/>
              </a:lnSpc>
              <a:buClr>
                <a:srgbClr val="40568B"/>
              </a:buClr>
              <a:buFont typeface="Wingdings" pitchFamily="2" charset="2"/>
              <a:buChar char="§"/>
            </a:pPr>
            <a:r>
              <a:rPr lang="en-US" sz="2400" smtClean="0">
                <a:latin typeface="Trebuchet MS" pitchFamily="34" charset="0"/>
              </a:rPr>
              <a:t>Focus on fewer, yet meaningful </a:t>
            </a:r>
          </a:p>
          <a:p>
            <a:pPr lvl="1" eaLnBrk="1" hangingPunct="1">
              <a:lnSpc>
                <a:spcPct val="90000"/>
              </a:lnSpc>
              <a:buClr>
                <a:srgbClr val="40568B"/>
              </a:buClr>
              <a:buFont typeface="Wingdings" pitchFamily="2" charset="2"/>
              <a:buNone/>
            </a:pPr>
            <a:r>
              <a:rPr lang="en-US" sz="2400" smtClean="0">
                <a:latin typeface="Trebuchet MS" pitchFamily="34" charset="0"/>
              </a:rPr>
              <a:t>   improvements (action items)</a:t>
            </a:r>
          </a:p>
          <a:p>
            <a:pPr lvl="1" eaLnBrk="1" hangingPunct="1">
              <a:lnSpc>
                <a:spcPct val="90000"/>
              </a:lnSpc>
              <a:buClr>
                <a:srgbClr val="40568B"/>
              </a:buClr>
              <a:buFont typeface="Wingdings" pitchFamily="2" charset="2"/>
              <a:buChar char="§"/>
            </a:pPr>
            <a:r>
              <a:rPr lang="en-US" sz="2400" smtClean="0">
                <a:latin typeface="Trebuchet MS" pitchFamily="34" charset="0"/>
              </a:rPr>
              <a:t>Use multiple assessment methods (direct &amp; indirect)</a:t>
            </a:r>
          </a:p>
          <a:p>
            <a:pPr lvl="1" eaLnBrk="1" hangingPunct="1">
              <a:lnSpc>
                <a:spcPct val="90000"/>
              </a:lnSpc>
              <a:buClr>
                <a:srgbClr val="40568B"/>
              </a:buClr>
              <a:buFont typeface="Wingdings" pitchFamily="2" charset="2"/>
              <a:buChar char="§"/>
            </a:pPr>
            <a:r>
              <a:rPr lang="en-US" sz="2400" smtClean="0">
                <a:latin typeface="Trebuchet MS" pitchFamily="34" charset="0"/>
              </a:rPr>
              <a:t>Involve faculty in process</a:t>
            </a:r>
          </a:p>
          <a:p>
            <a:pPr lvl="1" eaLnBrk="1" hangingPunct="1">
              <a:lnSpc>
                <a:spcPct val="90000"/>
              </a:lnSpc>
              <a:buClr>
                <a:srgbClr val="40568B"/>
              </a:buClr>
              <a:buFont typeface="Wingdings" pitchFamily="2" charset="2"/>
              <a:buChar char="§"/>
            </a:pPr>
            <a:r>
              <a:rPr lang="en-US" sz="2400" smtClean="0">
                <a:latin typeface="Trebuchet MS" pitchFamily="34" charset="0"/>
              </a:rPr>
              <a:t>Integrate timing of assessments </a:t>
            </a:r>
          </a:p>
          <a:p>
            <a:pPr lvl="1" eaLnBrk="1" hangingPunct="1">
              <a:lnSpc>
                <a:spcPct val="90000"/>
              </a:lnSpc>
              <a:buClr>
                <a:srgbClr val="40568B"/>
              </a:buClr>
              <a:buFont typeface="Wingdings" pitchFamily="2" charset="2"/>
              <a:buNone/>
            </a:pPr>
            <a:r>
              <a:rPr lang="en-US" sz="2400" smtClean="0">
                <a:latin typeface="Trebuchet MS" pitchFamily="34" charset="0"/>
              </a:rPr>
              <a:t>   (3-year cycle)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February 2011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Florida Association of Institutional Research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FCBCB6-49D9-4FEA-A13F-4A842319A6CA}" type="slidenum">
              <a:rPr lang="en-US"/>
              <a:pPr/>
              <a:t>11</a:t>
            </a:fld>
            <a:endParaRPr lang="en-US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b="0" smtClean="0"/>
              <a:t>Three-year Assessment Cycle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6553200" cy="441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5"/>
          <p:cNvSpPr txBox="1">
            <a:spLocks noChangeArrowheads="1"/>
          </p:cNvSpPr>
          <p:nvPr/>
        </p:nvSpPr>
        <p:spPr bwMode="auto">
          <a:xfrm>
            <a:off x="2209800" y="4572000"/>
            <a:ext cx="2971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i="1"/>
              <a:t>Academic Program Viability Reviews (APVRs) conducted yearly</a:t>
            </a:r>
          </a:p>
        </p:txBody>
      </p:sp>
      <p:sp>
        <p:nvSpPr>
          <p:cNvPr id="14345" name="Text Box 6"/>
          <p:cNvSpPr txBox="1">
            <a:spLocks noChangeArrowheads="1"/>
          </p:cNvSpPr>
          <p:nvPr/>
        </p:nvSpPr>
        <p:spPr bwMode="auto">
          <a:xfrm>
            <a:off x="4724400" y="24384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/>
              <a:t>APARs</a:t>
            </a:r>
          </a:p>
        </p:txBody>
      </p:sp>
      <p:sp>
        <p:nvSpPr>
          <p:cNvPr id="14346" name="Text Box 7"/>
          <p:cNvSpPr txBox="1">
            <a:spLocks noChangeArrowheads="1"/>
          </p:cNvSpPr>
          <p:nvPr/>
        </p:nvSpPr>
        <p:spPr bwMode="auto">
          <a:xfrm>
            <a:off x="6400800" y="51054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/>
              <a:t>CAPRs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February 2011</a:t>
            </a: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Florida Association of Institutional Research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2E86B4-153A-4278-B38E-37141EFF4617}" type="slidenum">
              <a:rPr lang="en-US"/>
              <a:pPr/>
              <a:t>12</a:t>
            </a:fld>
            <a:endParaRPr lang="en-US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b="0" smtClean="0"/>
              <a:t>Changes and Improvements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40568B"/>
              </a:buClr>
              <a:buFont typeface="Wingdings" pitchFamily="2" charset="2"/>
              <a:buChar char="§"/>
            </a:pPr>
            <a:r>
              <a:rPr lang="en-US" sz="2800" smtClean="0">
                <a:latin typeface="Trebuchet MS" pitchFamily="34" charset="0"/>
              </a:rPr>
              <a:t>Began looking at the ‘</a:t>
            </a:r>
            <a:r>
              <a:rPr lang="en-US" sz="2800" smtClean="0">
                <a:solidFill>
                  <a:srgbClr val="40568B"/>
                </a:solidFill>
                <a:latin typeface="Trebuchet MS" pitchFamily="34" charset="0"/>
              </a:rPr>
              <a:t>Big Picture</a:t>
            </a:r>
            <a:r>
              <a:rPr lang="en-US" sz="2800" smtClean="0">
                <a:latin typeface="Trebuchet MS" pitchFamily="34" charset="0"/>
              </a:rPr>
              <a:t>’</a:t>
            </a:r>
          </a:p>
          <a:p>
            <a:pPr eaLnBrk="1" hangingPunct="1">
              <a:lnSpc>
                <a:spcPct val="90000"/>
              </a:lnSpc>
              <a:buClr>
                <a:srgbClr val="40568B"/>
              </a:buClr>
              <a:buFont typeface="Wingdings" pitchFamily="2" charset="2"/>
              <a:buChar char="§"/>
            </a:pPr>
            <a:r>
              <a:rPr lang="en-US" sz="2800" smtClean="0">
                <a:latin typeface="Trebuchet MS" pitchFamily="34" charset="0"/>
              </a:rPr>
              <a:t>Assessment focus on </a:t>
            </a:r>
            <a:r>
              <a:rPr lang="en-US" sz="2800" smtClean="0">
                <a:solidFill>
                  <a:srgbClr val="40568B"/>
                </a:solidFill>
                <a:latin typeface="Trebuchet MS" pitchFamily="34" charset="0"/>
              </a:rPr>
              <a:t>CHANGE</a:t>
            </a:r>
            <a:r>
              <a:rPr lang="en-US" sz="2800" smtClean="0">
                <a:latin typeface="Trebuchet MS" pitchFamily="34" charset="0"/>
              </a:rPr>
              <a:t> through Quality Improvement</a:t>
            </a:r>
          </a:p>
          <a:p>
            <a:pPr eaLnBrk="1" hangingPunct="1">
              <a:lnSpc>
                <a:spcPct val="90000"/>
              </a:lnSpc>
              <a:buClr>
                <a:srgbClr val="40568B"/>
              </a:buClr>
              <a:buFont typeface="Wingdings" pitchFamily="2" charset="2"/>
              <a:buChar char="§"/>
            </a:pPr>
            <a:r>
              <a:rPr lang="en-US" sz="2800" smtClean="0">
                <a:solidFill>
                  <a:srgbClr val="40568B"/>
                </a:solidFill>
                <a:latin typeface="Trebuchet MS" pitchFamily="34" charset="0"/>
              </a:rPr>
              <a:t>Faculty-driven</a:t>
            </a:r>
            <a:r>
              <a:rPr lang="en-US" sz="2800" smtClean="0">
                <a:latin typeface="Trebuchet MS" pitchFamily="34" charset="0"/>
              </a:rPr>
              <a:t> assessment process; Academic Effectiveness serves in </a:t>
            </a:r>
            <a:r>
              <a:rPr lang="en-US" sz="2800" smtClean="0">
                <a:solidFill>
                  <a:srgbClr val="40568B"/>
                </a:solidFill>
                <a:latin typeface="Trebuchet MS" pitchFamily="34" charset="0"/>
              </a:rPr>
              <a:t>consultant</a:t>
            </a:r>
            <a:r>
              <a:rPr lang="en-US" sz="2800" smtClean="0">
                <a:latin typeface="Trebuchet MS" pitchFamily="34" charset="0"/>
              </a:rPr>
              <a:t> capacity</a:t>
            </a:r>
          </a:p>
          <a:p>
            <a:pPr eaLnBrk="1" hangingPunct="1">
              <a:lnSpc>
                <a:spcPct val="90000"/>
              </a:lnSpc>
              <a:buClr>
                <a:srgbClr val="40568B"/>
              </a:buClr>
              <a:buFont typeface="Wingdings" pitchFamily="2" charset="2"/>
              <a:buChar char="§"/>
            </a:pPr>
            <a:r>
              <a:rPr lang="en-US" sz="2800" smtClean="0">
                <a:latin typeface="Trebuchet MS" pitchFamily="34" charset="0"/>
              </a:rPr>
              <a:t>Improved </a:t>
            </a:r>
            <a:r>
              <a:rPr lang="en-US" sz="2800" smtClean="0">
                <a:solidFill>
                  <a:srgbClr val="40568B"/>
                </a:solidFill>
                <a:latin typeface="Trebuchet MS" pitchFamily="34" charset="0"/>
              </a:rPr>
              <a:t>access </a:t>
            </a:r>
            <a:r>
              <a:rPr lang="en-US" sz="2800" smtClean="0">
                <a:latin typeface="Trebuchet MS" pitchFamily="34" charset="0"/>
              </a:rPr>
              <a:t>and </a:t>
            </a:r>
            <a:r>
              <a:rPr lang="en-US" sz="2800" smtClean="0">
                <a:solidFill>
                  <a:srgbClr val="40568B"/>
                </a:solidFill>
                <a:latin typeface="Trebuchet MS" pitchFamily="34" charset="0"/>
              </a:rPr>
              <a:t>awareness</a:t>
            </a:r>
            <a:r>
              <a:rPr lang="en-US" sz="2800" smtClean="0">
                <a:latin typeface="Trebuchet MS" pitchFamily="34" charset="0"/>
              </a:rPr>
              <a:t> of assessment information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February 2011</a:t>
            </a: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Florida Association of Institutional Research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122D25-DEEB-45BE-A103-BDF89A82515C}" type="slidenum">
              <a:rPr lang="en-US"/>
              <a:pPr/>
              <a:t>13</a:t>
            </a:fld>
            <a:endParaRPr lang="en-US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b="0" smtClean="0"/>
              <a:t>Program Review Process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40568B"/>
              </a:buClr>
            </a:pPr>
            <a:r>
              <a:rPr lang="en-US" smtClean="0">
                <a:latin typeface="Trebuchet MS" pitchFamily="34" charset="0"/>
              </a:rPr>
              <a:t>CAPR process is a summative evaluation that includes </a:t>
            </a:r>
            <a:r>
              <a:rPr lang="en-US" smtClean="0">
                <a:solidFill>
                  <a:srgbClr val="40568B"/>
                </a:solidFill>
                <a:latin typeface="Trebuchet MS" pitchFamily="34" charset="0"/>
              </a:rPr>
              <a:t>two reports</a:t>
            </a:r>
            <a:r>
              <a:rPr lang="en-US" smtClean="0">
                <a:latin typeface="Trebuchet MS" pitchFamily="34" charset="0"/>
              </a:rPr>
              <a:t> with multiple measures such as:</a:t>
            </a:r>
          </a:p>
          <a:p>
            <a:pPr lvl="1" eaLnBrk="1" hangingPunct="1">
              <a:buClr>
                <a:srgbClr val="40568B"/>
              </a:buClr>
            </a:pPr>
            <a:r>
              <a:rPr lang="en-US" smtClean="0">
                <a:latin typeface="Trebuchet MS" pitchFamily="34" charset="0"/>
              </a:rPr>
              <a:t>program-specific performance measures</a:t>
            </a:r>
          </a:p>
          <a:p>
            <a:pPr lvl="1" eaLnBrk="1" hangingPunct="1">
              <a:buClr>
                <a:srgbClr val="40568B"/>
              </a:buClr>
            </a:pPr>
            <a:r>
              <a:rPr lang="en-US" smtClean="0">
                <a:latin typeface="Trebuchet MS" pitchFamily="34" charset="0"/>
              </a:rPr>
              <a:t>profitability measures</a:t>
            </a:r>
          </a:p>
          <a:p>
            <a:pPr lvl="1" eaLnBrk="1" hangingPunct="1">
              <a:buClr>
                <a:srgbClr val="40568B"/>
              </a:buClr>
            </a:pPr>
            <a:r>
              <a:rPr lang="en-US" smtClean="0">
                <a:latin typeface="Trebuchet MS" pitchFamily="34" charset="0"/>
              </a:rPr>
              <a:t>economic data</a:t>
            </a:r>
          </a:p>
          <a:p>
            <a:pPr eaLnBrk="1" hangingPunct="1"/>
            <a:endParaRPr lang="en-US" smtClean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February 2011</a:t>
            </a: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Florida Association of Institutional Research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98334F-558D-4ACC-9F7A-A25F300309BE}" type="slidenum">
              <a:rPr lang="en-US"/>
              <a:pPr/>
              <a:t>14</a:t>
            </a:fld>
            <a:endParaRPr 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b="0" dirty="0" smtClean="0"/>
              <a:t>Academic Program Viability </a:t>
            </a:r>
            <a:r>
              <a:rPr lang="en-US" sz="3200" b="0" dirty="0" smtClean="0"/>
              <a:t>Report</a:t>
            </a:r>
            <a:endParaRPr lang="en-US" sz="3200" b="0" dirty="0" smtClean="0"/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76400"/>
            <a:ext cx="3810000" cy="4800600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smtClean="0">
                <a:solidFill>
                  <a:srgbClr val="40568B"/>
                </a:solidFill>
              </a:rPr>
              <a:t>Published yearly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smtClean="0">
                <a:solidFill>
                  <a:srgbClr val="40568B"/>
                </a:solidFill>
              </a:rPr>
              <a:t>Included measures:</a:t>
            </a:r>
          </a:p>
          <a:p>
            <a:pPr lvl="1"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200" smtClean="0"/>
              <a:t>Program Graduates</a:t>
            </a:r>
          </a:p>
          <a:p>
            <a:pPr lvl="1"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200" smtClean="0"/>
              <a:t>Course Enrollment</a:t>
            </a:r>
          </a:p>
          <a:p>
            <a:pPr lvl="1"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200" smtClean="0">
                <a:solidFill>
                  <a:srgbClr val="40568B"/>
                </a:solidFill>
              </a:rPr>
              <a:t>Unduplicated Headcount</a:t>
            </a:r>
          </a:p>
          <a:p>
            <a:pPr lvl="1"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200" smtClean="0">
                <a:solidFill>
                  <a:srgbClr val="40568B"/>
                </a:solidFill>
              </a:rPr>
              <a:t>Total Placement</a:t>
            </a:r>
          </a:p>
          <a:p>
            <a:pPr lvl="1"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200" smtClean="0"/>
              <a:t>Economic Trend Data</a:t>
            </a:r>
          </a:p>
        </p:txBody>
      </p:sp>
      <p:pic>
        <p:nvPicPr>
          <p:cNvPr id="1741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676400"/>
            <a:ext cx="3500438" cy="44180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February 2011</a:t>
            </a: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Florida Association of Institutional Research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8D5485-92B5-425B-A3AE-D9BC869681AF}" type="slidenum">
              <a:rPr lang="en-US"/>
              <a:pPr/>
              <a:t>15</a:t>
            </a:fld>
            <a:endParaRPr lang="en-US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b="0" smtClean="0"/>
              <a:t>CAPR Objectives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524000"/>
            <a:ext cx="70104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40568B"/>
              </a:buClr>
            </a:pPr>
            <a:r>
              <a:rPr lang="en-US" sz="2400" smtClean="0">
                <a:latin typeface="Trebuchet MS" pitchFamily="34" charset="0"/>
              </a:rPr>
              <a:t>Comprehensive Academic Program Review (CAPR) developed to meet three objectives within the academic assessment process:</a:t>
            </a:r>
          </a:p>
          <a:p>
            <a:pPr lvl="1" eaLnBrk="1" hangingPunct="1">
              <a:lnSpc>
                <a:spcPct val="90000"/>
              </a:lnSpc>
              <a:buClr>
                <a:srgbClr val="40568B"/>
              </a:buClr>
            </a:pPr>
            <a:r>
              <a:rPr lang="en-US" sz="2100" smtClean="0">
                <a:latin typeface="Trebuchet MS" pitchFamily="34" charset="0"/>
              </a:rPr>
              <a:t>To provide a comprehensive report that summarizes all elements of the program’s viability and productivity from a 360-degree perspective</a:t>
            </a:r>
            <a:endParaRPr lang="en-US" sz="2100" b="1" smtClean="0">
              <a:latin typeface="Trebuchet MS" pitchFamily="34" charset="0"/>
            </a:endParaRPr>
          </a:p>
          <a:p>
            <a:pPr lvl="1" eaLnBrk="1" hangingPunct="1">
              <a:lnSpc>
                <a:spcPct val="90000"/>
              </a:lnSpc>
              <a:buClr>
                <a:srgbClr val="40568B"/>
              </a:buClr>
            </a:pPr>
            <a:r>
              <a:rPr lang="en-US" sz="2100" smtClean="0">
                <a:latin typeface="Trebuchet MS" pitchFamily="34" charset="0"/>
              </a:rPr>
              <a:t>To provide comprehensive and relevant program-specific information to key College stakeholders, such as the President’s Cabinet members, in order to make critical decisions regarding the continued sustainability of a program</a:t>
            </a:r>
            <a:endParaRPr lang="en-US" sz="2100" b="1" smtClean="0">
              <a:latin typeface="Trebuchet MS" pitchFamily="34" charset="0"/>
            </a:endParaRPr>
          </a:p>
          <a:p>
            <a:pPr lvl="1" eaLnBrk="1" hangingPunct="1">
              <a:lnSpc>
                <a:spcPct val="90000"/>
              </a:lnSpc>
              <a:buClr>
                <a:srgbClr val="40568B"/>
              </a:buClr>
            </a:pPr>
            <a:r>
              <a:rPr lang="en-US" sz="2100" smtClean="0">
                <a:latin typeface="Trebuchet MS" pitchFamily="34" charset="0"/>
              </a:rPr>
              <a:t>To provide program leadership a vehicle to support and document actionable change for the purposes of performance improvement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February 2011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Florida Association of Institutional Research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449AEC-2B51-492F-9DE9-2A24F8FF38F0}" type="slidenum">
              <a:rPr lang="en-US"/>
              <a:pPr/>
              <a:t>16</a:t>
            </a:fld>
            <a:endParaRPr lang="en-US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b="0" smtClean="0"/>
              <a:t>Previous Program Review Model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40568B"/>
              </a:buClr>
            </a:pPr>
            <a:r>
              <a:rPr lang="en-US" sz="2800" smtClean="0">
                <a:latin typeface="Trebuchet MS" pitchFamily="34" charset="0"/>
              </a:rPr>
              <a:t>Traditionally, program reviews at SPC consisted primarily of a community focus group and a few occupational growth measures</a:t>
            </a:r>
          </a:p>
          <a:p>
            <a:pPr eaLnBrk="1" hangingPunct="1">
              <a:lnSpc>
                <a:spcPct val="90000"/>
              </a:lnSpc>
              <a:buClr>
                <a:srgbClr val="40568B"/>
              </a:buClr>
            </a:pPr>
            <a:r>
              <a:rPr lang="en-US" sz="2800" smtClean="0">
                <a:latin typeface="Trebuchet MS" pitchFamily="34" charset="0"/>
              </a:rPr>
              <a:t>This information was presented to the President’s Cabinet for evaluation</a:t>
            </a:r>
          </a:p>
          <a:p>
            <a:pPr eaLnBrk="1" hangingPunct="1">
              <a:lnSpc>
                <a:spcPct val="90000"/>
              </a:lnSpc>
              <a:buClr>
                <a:srgbClr val="40568B"/>
              </a:buClr>
            </a:pPr>
            <a:r>
              <a:rPr lang="en-US" sz="2800" smtClean="0">
                <a:latin typeface="Trebuchet MS" pitchFamily="34" charset="0"/>
              </a:rPr>
              <a:t>CAPR was designed to be more representative of a program’s quality and, as such, contains measures involving a number of stakeholder perspectives.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February 2011</a:t>
            </a: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Florida Association of Institutional Research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71A250-7BB3-41C4-9D27-608FAD3FFA0C}" type="slidenum">
              <a:rPr lang="en-US"/>
              <a:pPr/>
              <a:t>17</a:t>
            </a:fld>
            <a:endParaRPr lang="en-US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b="0" smtClean="0"/>
              <a:t>Elements of the CAPR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00200"/>
            <a:ext cx="67818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40568B"/>
              </a:buClr>
            </a:pPr>
            <a:r>
              <a:rPr lang="en-US" sz="2400" smtClean="0">
                <a:latin typeface="Trebuchet MS" pitchFamily="34" charset="0"/>
              </a:rPr>
              <a:t>Specific CAPR measures include the </a:t>
            </a:r>
          </a:p>
          <a:p>
            <a:pPr lvl="1" eaLnBrk="1" hangingPunct="1">
              <a:lnSpc>
                <a:spcPct val="80000"/>
              </a:lnSpc>
              <a:buClr>
                <a:srgbClr val="40568B"/>
              </a:buClr>
            </a:pPr>
            <a:r>
              <a:rPr lang="en-US" sz="2000" smtClean="0">
                <a:latin typeface="Trebuchet MS" pitchFamily="34" charset="0"/>
              </a:rPr>
              <a:t>program description with recent program accreditation information</a:t>
            </a:r>
          </a:p>
          <a:p>
            <a:pPr lvl="1" eaLnBrk="1" hangingPunct="1">
              <a:lnSpc>
                <a:spcPct val="80000"/>
              </a:lnSpc>
              <a:buClr>
                <a:srgbClr val="40568B"/>
              </a:buClr>
            </a:pPr>
            <a:r>
              <a:rPr lang="en-US" sz="2000" smtClean="0">
                <a:latin typeface="Trebuchet MS" pitchFamily="34" charset="0"/>
              </a:rPr>
              <a:t>program performance measures including enrollment, productivity, grade distributions, and fulltime/adjunct faculty ratios</a:t>
            </a:r>
          </a:p>
          <a:p>
            <a:pPr lvl="1" eaLnBrk="1" hangingPunct="1">
              <a:lnSpc>
                <a:spcPct val="80000"/>
              </a:lnSpc>
              <a:buClr>
                <a:srgbClr val="40568B"/>
              </a:buClr>
            </a:pPr>
            <a:r>
              <a:rPr lang="en-US" sz="2000" smtClean="0">
                <a:latin typeface="Trebuchet MS" pitchFamily="34" charset="0"/>
              </a:rPr>
              <a:t>program profitability measures</a:t>
            </a:r>
          </a:p>
          <a:p>
            <a:pPr lvl="1" eaLnBrk="1" hangingPunct="1">
              <a:lnSpc>
                <a:spcPct val="80000"/>
              </a:lnSpc>
              <a:buClr>
                <a:srgbClr val="40568B"/>
              </a:buClr>
            </a:pPr>
            <a:r>
              <a:rPr lang="en-US" sz="2000" smtClean="0">
                <a:latin typeface="Trebuchet MS" pitchFamily="34" charset="0"/>
              </a:rPr>
              <a:t>academic outcomes from recent end-of-program assessments</a:t>
            </a:r>
          </a:p>
          <a:p>
            <a:pPr lvl="1" eaLnBrk="1" hangingPunct="1">
              <a:lnSpc>
                <a:spcPct val="80000"/>
              </a:lnSpc>
              <a:buClr>
                <a:srgbClr val="40568B"/>
              </a:buClr>
            </a:pPr>
            <a:r>
              <a:rPr lang="en-US" sz="2000" smtClean="0">
                <a:latin typeface="Trebuchet MS" pitchFamily="34" charset="0"/>
              </a:rPr>
              <a:t>stakeholder perceptions including student surveys of instruction results, advisory committee minutes, and employer and recent alumni survey results</a:t>
            </a:r>
          </a:p>
          <a:p>
            <a:pPr lvl="1" eaLnBrk="1" hangingPunct="1">
              <a:lnSpc>
                <a:spcPct val="80000"/>
              </a:lnSpc>
              <a:buClr>
                <a:srgbClr val="40568B"/>
              </a:buClr>
            </a:pPr>
            <a:r>
              <a:rPr lang="en-US" sz="2000" smtClean="0">
                <a:latin typeface="Trebuchet MS" pitchFamily="34" charset="0"/>
              </a:rPr>
              <a:t>occupation trends and information</a:t>
            </a:r>
          </a:p>
          <a:p>
            <a:pPr lvl="1" eaLnBrk="1" hangingPunct="1">
              <a:lnSpc>
                <a:spcPct val="80000"/>
              </a:lnSpc>
              <a:buClr>
                <a:srgbClr val="40568B"/>
              </a:buClr>
            </a:pPr>
            <a:r>
              <a:rPr lang="en-US" sz="2000" smtClean="0">
                <a:latin typeface="Trebuchet MS" pitchFamily="34" charset="0"/>
              </a:rPr>
              <a:t>state graduate outcomes information</a:t>
            </a:r>
          </a:p>
          <a:p>
            <a:pPr lvl="1" eaLnBrk="1" hangingPunct="1">
              <a:lnSpc>
                <a:spcPct val="80000"/>
              </a:lnSpc>
              <a:buClr>
                <a:srgbClr val="40568B"/>
              </a:buClr>
            </a:pPr>
            <a:r>
              <a:rPr lang="en-US" sz="2000" smtClean="0">
                <a:latin typeface="Trebuchet MS" pitchFamily="34" charset="0"/>
              </a:rPr>
              <a:t>the program director’s perspective of program issues, trends, and recent success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February 2011</a:t>
            </a: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Florida Association of Institutional Research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514F7E-FEDE-4410-80CC-D9D7997EB23A}" type="slidenum">
              <a:rPr lang="en-US"/>
              <a:pPr/>
              <a:t>18</a:t>
            </a:fld>
            <a:endParaRPr lang="en-US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b="0" smtClean="0"/>
              <a:t>Measures CAPR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00200"/>
            <a:ext cx="6781800" cy="4648200"/>
          </a:xfrm>
        </p:spPr>
        <p:txBody>
          <a:bodyPr/>
          <a:lstStyle/>
          <a:p>
            <a:pPr eaLnBrk="1" hangingPunct="1">
              <a:buClr>
                <a:srgbClr val="40568B"/>
              </a:buClr>
            </a:pPr>
            <a:r>
              <a:rPr lang="en-US" smtClean="0">
                <a:latin typeface="Trebuchet MS" pitchFamily="34" charset="0"/>
              </a:rPr>
              <a:t>In order to ensure that the information presented in the CAPR is used appropriately, each measure includes: </a:t>
            </a:r>
          </a:p>
          <a:p>
            <a:pPr lvl="1" eaLnBrk="1" hangingPunct="1">
              <a:buClr>
                <a:srgbClr val="40568B"/>
              </a:buClr>
            </a:pPr>
            <a:r>
              <a:rPr lang="en-US" smtClean="0">
                <a:latin typeface="Trebuchet MS" pitchFamily="34" charset="0"/>
              </a:rPr>
              <a:t>a standardized definition of the performance measure</a:t>
            </a:r>
          </a:p>
          <a:p>
            <a:pPr lvl="1" eaLnBrk="1" hangingPunct="1">
              <a:buClr>
                <a:srgbClr val="40568B"/>
              </a:buClr>
            </a:pPr>
            <a:r>
              <a:rPr lang="en-US" smtClean="0">
                <a:latin typeface="Trebuchet MS" pitchFamily="34" charset="0"/>
              </a:rPr>
              <a:t>a reference to the source information used in the calculation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February 2011</a:t>
            </a:r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Florida Association of Institutional Research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1280F2-75C1-4290-B156-0D61AB19EF87}" type="slidenum">
              <a:rPr lang="en-US"/>
              <a:pPr/>
              <a:t>19</a:t>
            </a:fld>
            <a:endParaRPr lang="en-US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500" b="0" smtClean="0"/>
              <a:t>Program Performance Example</a:t>
            </a: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1981200" y="5484813"/>
            <a:ext cx="3854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0" i="1">
                <a:solidFill>
                  <a:schemeClr val="tx1"/>
                </a:solidFill>
              </a:rPr>
              <a:t>Figure 5: Program Graduates</a:t>
            </a:r>
            <a:endParaRPr lang="en-US" sz="1600" b="0">
              <a:solidFill>
                <a:schemeClr val="tx1"/>
              </a:solidFill>
            </a:endParaRPr>
          </a:p>
          <a:p>
            <a:r>
              <a:rPr lang="en-US" sz="1600" b="0">
                <a:solidFill>
                  <a:schemeClr val="tx1"/>
                </a:solidFill>
              </a:rPr>
              <a:t>Source: 2009-10 SPC Factbook, Table 31</a:t>
            </a:r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1905000" y="1600200"/>
            <a:ext cx="70104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100" b="0">
                <a:solidFill>
                  <a:schemeClr val="tx1"/>
                </a:solidFill>
              </a:rPr>
              <a:t>Program Graduates</a:t>
            </a:r>
          </a:p>
        </p:txBody>
      </p:sp>
      <p:pic>
        <p:nvPicPr>
          <p:cNvPr id="2253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81200"/>
            <a:ext cx="5562600" cy="35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February 2011</a:t>
            </a:r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Florida Association of Institutional Research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5F5930-B598-4492-97B4-C2659D556C39}" type="slidenum">
              <a:rPr lang="en-US"/>
              <a:pPr/>
              <a:t>2</a:t>
            </a:fld>
            <a:endParaRPr lang="en-US"/>
          </a:p>
        </p:txBody>
      </p:sp>
      <p:sp>
        <p:nvSpPr>
          <p:cNvPr id="6149" name="Rectangle 20"/>
          <p:cNvSpPr>
            <a:spLocks noGrp="1" noChangeArrowheads="1"/>
          </p:cNvSpPr>
          <p:nvPr>
            <p:ph type="title"/>
          </p:nvPr>
        </p:nvSpPr>
        <p:spPr>
          <a:xfrm>
            <a:off x="1905000" y="533400"/>
            <a:ext cx="7010400" cy="884238"/>
          </a:xfrm>
        </p:spPr>
        <p:txBody>
          <a:bodyPr/>
          <a:lstStyle/>
          <a:p>
            <a:pPr algn="l" eaLnBrk="1" hangingPunct="1"/>
            <a:r>
              <a:rPr lang="en-US" sz="3400" b="0" smtClean="0"/>
              <a:t>Comprehensive Academic </a:t>
            </a:r>
            <a:br>
              <a:rPr lang="en-US" sz="3400" b="0" smtClean="0"/>
            </a:br>
            <a:r>
              <a:rPr lang="en-US" sz="3400" b="0" smtClean="0"/>
              <a:t>Program Review</a:t>
            </a:r>
            <a:r>
              <a:rPr lang="en-US" sz="3600" b="0" i="1" smtClean="0">
                <a:solidFill>
                  <a:schemeClr val="tx1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6150" name="Text Box 21"/>
          <p:cNvSpPr txBox="1">
            <a:spLocks noChangeArrowheads="1"/>
          </p:cNvSpPr>
          <p:nvPr/>
        </p:nvSpPr>
        <p:spPr bwMode="auto">
          <a:xfrm>
            <a:off x="0" y="144780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US" sz="900">
              <a:solidFill>
                <a:schemeClr val="tx1"/>
              </a:solidFill>
            </a:endParaRPr>
          </a:p>
          <a:p>
            <a:pPr algn="r"/>
            <a:r>
              <a:rPr lang="en-US" sz="900" b="0">
                <a:solidFill>
                  <a:schemeClr val="tx1"/>
                </a:solidFill>
                <a:latin typeface="GoudyOldStyleT-Regular" charset="0"/>
              </a:rPr>
              <a:t>Department Academic Effectiveness</a:t>
            </a:r>
          </a:p>
          <a:p>
            <a:pPr algn="r"/>
            <a:r>
              <a:rPr lang="en-US" sz="900" b="0">
                <a:solidFill>
                  <a:schemeClr val="tx1"/>
                </a:solidFill>
                <a:latin typeface="GoudyOldStyleT-Regular" charset="0"/>
              </a:rPr>
              <a:t>St. Petersburg College</a:t>
            </a:r>
          </a:p>
          <a:p>
            <a:pPr algn="r"/>
            <a:r>
              <a:rPr lang="en-US" sz="900"/>
              <a:t> </a:t>
            </a:r>
            <a:r>
              <a:rPr lang="en-US" sz="900" b="0">
                <a:solidFill>
                  <a:schemeClr val="tx1"/>
                </a:solidFill>
                <a:latin typeface="GoudyOldStyleT-Regular" charset="0"/>
              </a:rPr>
              <a:t>P.O. Box 13489, </a:t>
            </a:r>
          </a:p>
          <a:p>
            <a:pPr algn="r"/>
            <a:r>
              <a:rPr lang="en-US" sz="900" b="0">
                <a:solidFill>
                  <a:schemeClr val="tx1"/>
                </a:solidFill>
                <a:latin typeface="GoudyOldStyleT-Regular" charset="0"/>
              </a:rPr>
              <a:t>St. Petersburg, FL 33733</a:t>
            </a:r>
            <a:r>
              <a:rPr lang="en-US" sz="900"/>
              <a:t> </a:t>
            </a:r>
            <a:endParaRPr lang="en-US" sz="900" b="0">
              <a:solidFill>
                <a:schemeClr val="tx1"/>
              </a:solidFill>
              <a:latin typeface="GoudyOldStyleT-Regular" charset="0"/>
            </a:endParaRPr>
          </a:p>
          <a:p>
            <a:pPr algn="r"/>
            <a:r>
              <a:rPr lang="en-US" sz="900" b="0">
                <a:solidFill>
                  <a:schemeClr val="tx1"/>
                </a:solidFill>
                <a:latin typeface="GoudyOldStyleT-Regular" charset="0"/>
              </a:rPr>
              <a:t>(727) 712-5237</a:t>
            </a:r>
          </a:p>
          <a:p>
            <a:pPr algn="r"/>
            <a:r>
              <a:rPr lang="en-US" sz="900" b="0">
                <a:solidFill>
                  <a:schemeClr val="tx1"/>
                </a:solidFill>
                <a:latin typeface="GoudyOldStyleT-Regular" charset="0"/>
              </a:rPr>
              <a:t>FAX (727) 341-5411</a:t>
            </a:r>
          </a:p>
          <a:p>
            <a:endParaRPr lang="en-US" sz="9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151" name="Text Box 23"/>
          <p:cNvSpPr txBox="1">
            <a:spLocks noChangeArrowheads="1"/>
          </p:cNvSpPr>
          <p:nvPr/>
        </p:nvSpPr>
        <p:spPr bwMode="auto">
          <a:xfrm>
            <a:off x="1752600" y="1524000"/>
            <a:ext cx="67818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Presenters</a:t>
            </a:r>
          </a:p>
          <a:p>
            <a:pPr>
              <a:buFontTx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0" dirty="0">
                <a:solidFill>
                  <a:schemeClr val="tx1"/>
                </a:solidFill>
              </a:rPr>
              <a:t>Leigh Hopf</a:t>
            </a:r>
            <a:r>
              <a:rPr lang="en-US" sz="2400" b="0" dirty="0"/>
              <a:t>,</a:t>
            </a:r>
            <a:r>
              <a:rPr lang="en-US" sz="2400" b="0" i="1" dirty="0"/>
              <a:t> Director, Baccalaureate Program Support Services</a:t>
            </a:r>
          </a:p>
          <a:p>
            <a:pPr>
              <a:buFont typeface="Wingdings" pitchFamily="2" charset="2"/>
              <a:buChar char="§"/>
            </a:pPr>
            <a:endParaRPr lang="en-US" sz="2400" i="1" dirty="0"/>
          </a:p>
          <a:p>
            <a:pPr>
              <a:buFont typeface="Wingdings" pitchFamily="2" charset="2"/>
              <a:buChar char="§"/>
            </a:pPr>
            <a:r>
              <a:rPr lang="en-US" sz="2400" b="0" dirty="0">
                <a:solidFill>
                  <a:schemeClr val="tx1"/>
                </a:solidFill>
              </a:rPr>
              <a:t>James Coraggio</a:t>
            </a:r>
            <a:r>
              <a:rPr lang="en-US" sz="2400" dirty="0"/>
              <a:t>,</a:t>
            </a:r>
            <a:r>
              <a:rPr lang="en-US" sz="2400" i="1" dirty="0"/>
              <a:t> </a:t>
            </a:r>
            <a:r>
              <a:rPr lang="en-US" sz="2400" b="0" i="1" dirty="0"/>
              <a:t>Director of Academic Effectiveness and Assessment</a:t>
            </a:r>
            <a:endParaRPr lang="en-US" sz="2400" b="0" dirty="0"/>
          </a:p>
          <a:p>
            <a:pPr>
              <a:buFontTx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endParaRPr lang="en-US" sz="2400" b="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February 2011</a:t>
            </a: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Florida Association of Institutional Research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DBA9DE-69B8-4EFC-935E-5C39A04FE67A}" type="slidenum">
              <a:rPr lang="en-US"/>
              <a:pPr/>
              <a:t>20</a:t>
            </a:fld>
            <a:endParaRPr lang="en-US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500" b="0" smtClean="0"/>
              <a:t>Program Profitability Example</a:t>
            </a:r>
            <a:r>
              <a:rPr lang="en-US" b="0" smtClean="0"/>
              <a:t> </a:t>
            </a: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2133600" y="5715000"/>
            <a:ext cx="67325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sz="1600" b="0" i="1">
                <a:solidFill>
                  <a:schemeClr val="tx1"/>
                </a:solidFill>
              </a:rPr>
              <a:t>Figure 9: Fiscal Summary</a:t>
            </a:r>
            <a:endParaRPr lang="en-US" sz="1600" b="0">
              <a:solidFill>
                <a:schemeClr val="tx1"/>
              </a:solidFill>
            </a:endParaRPr>
          </a:p>
          <a:p>
            <a:pPr>
              <a:tabLst>
                <a:tab pos="228600" algn="l"/>
                <a:tab pos="457200" algn="l"/>
              </a:tabLst>
            </a:pPr>
            <a:r>
              <a:rPr lang="en-US" sz="1600" b="0">
                <a:solidFill>
                  <a:schemeClr val="tx1"/>
                </a:solidFill>
              </a:rPr>
              <a:t>Source: PeopleSoft Financial Production database, report ID: ORGBUDSI</a:t>
            </a:r>
          </a:p>
        </p:txBody>
      </p:sp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2057400" y="1524000"/>
            <a:ext cx="67818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200" b="0">
                <a:solidFill>
                  <a:schemeClr val="tx1"/>
                </a:solidFill>
              </a:rPr>
              <a:t>Relative Profitability Index (RPI) is calculated by dividing a program’s income by the sum of its personnel costs and current expenses.</a:t>
            </a:r>
            <a:r>
              <a:rPr lang="en-US" sz="220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356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590800"/>
            <a:ext cx="6400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February 2011</a:t>
            </a: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Florida Association of Institutional Research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180A1A-CE26-4E65-81A9-60510C01234F}" type="slidenum">
              <a:rPr lang="en-US"/>
              <a:pPr/>
              <a:t>21</a:t>
            </a:fld>
            <a:endParaRPr lang="en-US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500" b="0" smtClean="0"/>
              <a:t>Academic Outcomes Example</a:t>
            </a:r>
            <a:r>
              <a:rPr lang="en-US" sz="4000" b="0" smtClean="0"/>
              <a:t> </a:t>
            </a:r>
          </a:p>
        </p:txBody>
      </p:sp>
      <p:sp>
        <p:nvSpPr>
          <p:cNvPr id="24582" name="Rectangle 339"/>
          <p:cNvSpPr>
            <a:spLocks noChangeArrowheads="1"/>
          </p:cNvSpPr>
          <p:nvPr/>
        </p:nvSpPr>
        <p:spPr bwMode="auto">
          <a:xfrm>
            <a:off x="2057400" y="1524000"/>
            <a:ext cx="67056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100" b="0">
                <a:solidFill>
                  <a:schemeClr val="tx1"/>
                </a:solidFill>
              </a:rPr>
              <a:t>Digital Media/Multimedia Technology program was evaluated through an Academic Program Assessment Report (APAR) in 2006-07. Each of the program’s four major learning outcomes (MLOs) was evaluated.</a:t>
            </a:r>
            <a:endParaRPr lang="en-US" sz="2100">
              <a:solidFill>
                <a:schemeClr val="tx1"/>
              </a:solidFill>
            </a:endParaRPr>
          </a:p>
        </p:txBody>
      </p:sp>
      <p:pic>
        <p:nvPicPr>
          <p:cNvPr id="24583" name="Picture 3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048000"/>
            <a:ext cx="5991225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February 2011</a:t>
            </a: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Florida Association of Institutional Research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7520DC-EE26-4D02-BBF4-88DEF6F4A7D0}" type="slidenum">
              <a:rPr lang="en-US"/>
              <a:pPr/>
              <a:t>22</a:t>
            </a:fld>
            <a:endParaRPr lang="en-US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655638"/>
          </a:xfrm>
        </p:spPr>
        <p:txBody>
          <a:bodyPr/>
          <a:lstStyle/>
          <a:p>
            <a:pPr algn="l" eaLnBrk="1" hangingPunct="1"/>
            <a:r>
              <a:rPr lang="en-US" sz="3500" b="0" smtClean="0"/>
              <a:t>Stakeholder Perceptions Example</a:t>
            </a: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2057400" y="5713413"/>
            <a:ext cx="56499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0">
                <a:solidFill>
                  <a:schemeClr val="tx1"/>
                </a:solidFill>
              </a:rPr>
              <a:t>Figure 10:  SSI Lecture Courses</a:t>
            </a:r>
          </a:p>
          <a:p>
            <a:r>
              <a:rPr lang="en-US" sz="1600" b="0">
                <a:solidFill>
                  <a:schemeClr val="tx1"/>
                </a:solidFill>
              </a:rPr>
              <a:t>Source: Student Survey of Instruction Administration Site</a:t>
            </a:r>
          </a:p>
        </p:txBody>
      </p:sp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1981200" y="1524000"/>
            <a:ext cx="67818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2100" b="0">
                <a:solidFill>
                  <a:schemeClr val="tx1"/>
                </a:solidFill>
              </a:rPr>
              <a:t>Purpose of the SSI survey is to acquire information on student perception of the quality of courses, faculty, and instruction, and to provide feedback information for improvement.</a:t>
            </a:r>
            <a:r>
              <a:rPr lang="en-US" sz="2100"/>
              <a:t> </a:t>
            </a:r>
          </a:p>
        </p:txBody>
      </p:sp>
      <p:pic>
        <p:nvPicPr>
          <p:cNvPr id="2560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819400"/>
            <a:ext cx="535781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February 2011</a:t>
            </a: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Florida Association of Institutional Research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85C3BF-BB93-4F0B-988A-67DBF000AB25}" type="slidenum">
              <a:rPr lang="en-US"/>
              <a:pPr/>
              <a:t>23</a:t>
            </a:fld>
            <a:endParaRPr lang="en-US"/>
          </a:p>
        </p:txBody>
      </p:sp>
      <p:sp>
        <p:nvSpPr>
          <p:cNvPr id="26629" name="Rectangle 69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500" b="0" smtClean="0"/>
              <a:t>Occupation Profile Example</a:t>
            </a:r>
          </a:p>
        </p:txBody>
      </p:sp>
      <p:sp>
        <p:nvSpPr>
          <p:cNvPr id="26630" name="Rectangle 695"/>
          <p:cNvSpPr>
            <a:spLocks noChangeArrowheads="1"/>
          </p:cNvSpPr>
          <p:nvPr/>
        </p:nvSpPr>
        <p:spPr bwMode="auto">
          <a:xfrm>
            <a:off x="2057400" y="1524000"/>
            <a:ext cx="6477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2100" b="0">
                <a:solidFill>
                  <a:schemeClr val="tx1"/>
                </a:solidFill>
              </a:rPr>
              <a:t>The distribution of 2007 wage information is divided by percentiles for hourly and yearly wages. </a:t>
            </a:r>
            <a:endParaRPr lang="en-US" sz="2100">
              <a:solidFill>
                <a:schemeClr val="tx1"/>
              </a:solidFill>
            </a:endParaRPr>
          </a:p>
        </p:txBody>
      </p:sp>
      <p:pic>
        <p:nvPicPr>
          <p:cNvPr id="26631" name="Picture 6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438400"/>
            <a:ext cx="6934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February 2011</a:t>
            </a: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Florida Association of Institutional Research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511F74-6BC7-487D-BF5E-0A6EBADD7110}" type="slidenum">
              <a:rPr lang="en-US"/>
              <a:pPr/>
              <a:t>24</a:t>
            </a:fld>
            <a:endParaRPr lang="en-US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b="0" smtClean="0"/>
              <a:t>Use of Results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40568B"/>
              </a:buClr>
            </a:pPr>
            <a:r>
              <a:rPr lang="en-US" sz="2800" smtClean="0">
                <a:latin typeface="Trebuchet MS" pitchFamily="34" charset="0"/>
              </a:rPr>
              <a:t>To encourage the use of results, the program director and provost are required to provide an action plan for improving the performance of the program</a:t>
            </a:r>
          </a:p>
          <a:p>
            <a:pPr eaLnBrk="1" hangingPunct="1">
              <a:lnSpc>
                <a:spcPct val="90000"/>
              </a:lnSpc>
              <a:buClr>
                <a:srgbClr val="40568B"/>
              </a:buClr>
            </a:pPr>
            <a:r>
              <a:rPr lang="en-US" sz="2800" smtClean="0">
                <a:latin typeface="Trebuchet MS" pitchFamily="34" charset="0"/>
              </a:rPr>
              <a:t>Follow-up report on these results is required the following year</a:t>
            </a:r>
          </a:p>
          <a:p>
            <a:pPr eaLnBrk="1" hangingPunct="1">
              <a:lnSpc>
                <a:spcPct val="90000"/>
              </a:lnSpc>
              <a:buClr>
                <a:srgbClr val="40568B"/>
              </a:buClr>
            </a:pPr>
            <a:r>
              <a:rPr lang="en-US" sz="2800" smtClean="0">
                <a:latin typeface="Trebuchet MS" pitchFamily="34" charset="0"/>
              </a:rPr>
              <a:t>CAPR process also includes a review of the CAPR documentation by the advisory committee and the President’s Cabinet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February 2011</a:t>
            </a:r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Florida Association of Institutional Research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791BDC-1D17-45F9-B678-8AB597BEC5EE}" type="slidenum">
              <a:rPr lang="en-US"/>
              <a:pPr/>
              <a:t>25</a:t>
            </a:fld>
            <a:endParaRPr lang="en-US"/>
          </a:p>
        </p:txBody>
      </p:sp>
      <p:sp>
        <p:nvSpPr>
          <p:cNvPr id="28677" name="Rectangle 1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b="0" smtClean="0"/>
              <a:t>Action Plan Example</a:t>
            </a:r>
          </a:p>
        </p:txBody>
      </p:sp>
      <p:sp>
        <p:nvSpPr>
          <p:cNvPr id="28678" name="Rectangle 264"/>
          <p:cNvSpPr>
            <a:spLocks noChangeArrowheads="1"/>
          </p:cNvSpPr>
          <p:nvPr/>
        </p:nvSpPr>
        <p:spPr bwMode="auto">
          <a:xfrm>
            <a:off x="6629400" y="1524000"/>
            <a:ext cx="2286000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sz="2400" b="0">
                <a:solidFill>
                  <a:schemeClr val="tx1"/>
                </a:solidFill>
              </a:rPr>
              <a:t>Also includes sections for special resources needed and area(s) of concern/ improvement.</a:t>
            </a:r>
          </a:p>
        </p:txBody>
      </p:sp>
      <p:pic>
        <p:nvPicPr>
          <p:cNvPr id="28679" name="Picture 2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4648200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February 2011</a:t>
            </a: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Florida Association of Institutional Research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23EF1B-E3D0-49F4-864D-2DBD81A923B8}" type="slidenum">
              <a:rPr lang="en-US"/>
              <a:pPr/>
              <a:t>26</a:t>
            </a:fld>
            <a:endParaRPr lang="en-US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b="0" smtClean="0"/>
              <a:t>Stakeholder Perceptions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00200"/>
            <a:ext cx="6781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40568B"/>
              </a:buClr>
            </a:pPr>
            <a:r>
              <a:rPr lang="en-US" sz="2400" smtClean="0">
                <a:latin typeface="Trebuchet MS" pitchFamily="34" charset="0"/>
              </a:rPr>
              <a:t>CAPR has been well received by stakeholders (program directors, provost, and members of the President’s Cabinet)</a:t>
            </a:r>
          </a:p>
          <a:p>
            <a:pPr eaLnBrk="1" hangingPunct="1">
              <a:lnSpc>
                <a:spcPct val="90000"/>
              </a:lnSpc>
              <a:buClr>
                <a:srgbClr val="40568B"/>
              </a:buClr>
            </a:pPr>
            <a:endParaRPr lang="en-US" sz="1200" smtClean="0">
              <a:latin typeface="Trebuchet MS" pitchFamily="34" charset="0"/>
            </a:endParaRPr>
          </a:p>
          <a:p>
            <a:pPr lvl="1" eaLnBrk="1" hangingPunct="1">
              <a:lnSpc>
                <a:spcPct val="90000"/>
              </a:lnSpc>
              <a:buClr>
                <a:srgbClr val="40568B"/>
              </a:buClr>
            </a:pPr>
            <a:r>
              <a:rPr lang="en-US" sz="2000" i="1" smtClean="0">
                <a:latin typeface="Trebuchet MS" pitchFamily="34" charset="0"/>
              </a:rPr>
              <a:t>“…provides a more representative picture of the overall quality and sustainability of an individual academic program.”</a:t>
            </a:r>
            <a:r>
              <a:rPr lang="en-US" sz="2000" smtClean="0">
                <a:latin typeface="Trebuchet MS" pitchFamily="34" charset="0"/>
              </a:rPr>
              <a:t> - SVP, Baccalaureate Programs and University Partnerships</a:t>
            </a:r>
          </a:p>
          <a:p>
            <a:pPr lvl="1" eaLnBrk="1" hangingPunct="1">
              <a:lnSpc>
                <a:spcPct val="90000"/>
              </a:lnSpc>
              <a:buClr>
                <a:srgbClr val="40568B"/>
              </a:buClr>
            </a:pPr>
            <a:endParaRPr lang="en-US" sz="1200" smtClean="0">
              <a:latin typeface="Trebuchet MS" pitchFamily="34" charset="0"/>
            </a:endParaRPr>
          </a:p>
          <a:p>
            <a:pPr lvl="1" eaLnBrk="1" hangingPunct="1">
              <a:lnSpc>
                <a:spcPct val="90000"/>
              </a:lnSpc>
              <a:buClr>
                <a:srgbClr val="40568B"/>
              </a:buClr>
            </a:pPr>
            <a:r>
              <a:rPr lang="en-US" sz="2000" i="1" smtClean="0">
                <a:latin typeface="Trebuchet MS" pitchFamily="34" charset="0"/>
              </a:rPr>
              <a:t>“…greatly enhanced SPC’s capacity to evaluate its lower division academic programs and to encourage the use of assessment results to improve College programs.”</a:t>
            </a:r>
            <a:r>
              <a:rPr lang="en-US" sz="2000" smtClean="0">
                <a:latin typeface="Trebuchet MS" pitchFamily="34" charset="0"/>
              </a:rPr>
              <a:t> – VP, Information Systems, Business Services, Budgets, Planning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February 2011</a:t>
            </a:r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Florida Association of Institutional Research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B85FAD-A66B-4490-A48B-8F13B163C3BB}" type="slidenum">
              <a:rPr lang="en-US"/>
              <a:pPr/>
              <a:t>27</a:t>
            </a:fld>
            <a:endParaRPr lang="en-US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b="0" smtClean="0"/>
              <a:t>Ed Outcomes Site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40568B"/>
              </a:buClr>
            </a:pPr>
            <a:r>
              <a:rPr lang="en-US" sz="2400" smtClean="0">
                <a:latin typeface="Trebuchet MS" pitchFamily="34" charset="0"/>
              </a:rPr>
              <a:t>To provide a medium for completing the educational assessment reports as well as establishing a repository for program specific information, SPC developed an Educational Assessment Web site (</a:t>
            </a:r>
            <a:r>
              <a:rPr lang="en-US" sz="2400" smtClean="0">
                <a:latin typeface="Trebuchet MS" pitchFamily="34" charset="0"/>
                <a:hlinkClick r:id="rId2"/>
              </a:rPr>
              <a:t>https://it.spcollege.edu/edoutcomes/</a:t>
            </a:r>
            <a:r>
              <a:rPr lang="en-US" sz="2400" smtClean="0">
                <a:latin typeface="Trebuchet MS" pitchFamily="34" charset="0"/>
              </a:rPr>
              <a:t>) </a:t>
            </a:r>
          </a:p>
          <a:p>
            <a:pPr eaLnBrk="1" hangingPunct="1">
              <a:lnSpc>
                <a:spcPct val="90000"/>
              </a:lnSpc>
              <a:buClr>
                <a:srgbClr val="40568B"/>
              </a:buClr>
            </a:pPr>
            <a:r>
              <a:rPr lang="en-US" sz="2400" smtClean="0">
                <a:latin typeface="Trebuchet MS" pitchFamily="34" charset="0"/>
              </a:rPr>
              <a:t>College administration and instructional staff are provided access to “</a:t>
            </a:r>
            <a:r>
              <a:rPr lang="en-US" sz="2400" smtClean="0">
                <a:solidFill>
                  <a:srgbClr val="40568B"/>
                </a:solidFill>
                <a:latin typeface="Trebuchet MS" pitchFamily="34" charset="0"/>
              </a:rPr>
              <a:t>completed</a:t>
            </a:r>
            <a:r>
              <a:rPr lang="en-US" sz="2400" smtClean="0">
                <a:latin typeface="Trebuchet MS" pitchFamily="34" charset="0"/>
              </a:rPr>
              <a:t>” assessment reports including the CAPR</a:t>
            </a:r>
          </a:p>
          <a:p>
            <a:pPr eaLnBrk="1" hangingPunct="1">
              <a:lnSpc>
                <a:spcPct val="90000"/>
              </a:lnSpc>
              <a:buClr>
                <a:srgbClr val="40568B"/>
              </a:buClr>
            </a:pPr>
            <a:r>
              <a:rPr lang="en-US" sz="2400" smtClean="0">
                <a:latin typeface="Trebuchet MS" pitchFamily="34" charset="0"/>
              </a:rPr>
              <a:t>Online access further encourages the use of assessment data as well as highlighting “</a:t>
            </a:r>
            <a:r>
              <a:rPr lang="en-US" sz="2400" smtClean="0">
                <a:solidFill>
                  <a:srgbClr val="40568B"/>
                </a:solidFill>
                <a:latin typeface="Trebuchet MS" pitchFamily="34" charset="0"/>
              </a:rPr>
              <a:t>best practices</a:t>
            </a:r>
            <a:r>
              <a:rPr lang="en-US" sz="2400" smtClean="0">
                <a:latin typeface="Trebuchet MS" pitchFamily="34" charset="0"/>
              </a:rPr>
              <a:t>” across the college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February 2011</a:t>
            </a:r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Florida Association of Institutional Research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24A2A8-E4C8-4818-AEDB-2B4E7C6D7864}" type="slidenum">
              <a:rPr lang="en-US"/>
              <a:pPr/>
              <a:t>28</a:t>
            </a:fld>
            <a:endParaRPr lang="en-US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7162800" cy="655638"/>
          </a:xfrm>
        </p:spPr>
        <p:txBody>
          <a:bodyPr/>
          <a:lstStyle/>
          <a:p>
            <a:pPr algn="l" eaLnBrk="1" hangingPunct="1"/>
            <a:r>
              <a:rPr lang="en-US" sz="3500" b="0" smtClean="0"/>
              <a:t>Ed Outcomes Site – College Access</a:t>
            </a:r>
          </a:p>
        </p:txBody>
      </p:sp>
      <p:pic>
        <p:nvPicPr>
          <p:cNvPr id="3175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00200"/>
            <a:ext cx="7086600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February 2011</a:t>
            </a:r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Florida Association of Institutional Research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BE8A38-ACB2-42F6-880F-AD2BAAE57996}" type="slidenum">
              <a:rPr lang="en-US"/>
              <a:pPr/>
              <a:t>29</a:t>
            </a:fld>
            <a:endParaRPr lang="en-US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500" b="0" smtClean="0"/>
              <a:t>Ed Outcomes Site – PD Access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8763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February 2011</a:t>
            </a:r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Florida Association of Institutional Research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8F141B-0854-4C3C-BF17-63375648D56F}" type="slidenum">
              <a:rPr lang="en-US"/>
              <a:pPr/>
              <a:t>3</a:t>
            </a:fld>
            <a:endParaRPr lang="en-US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b="0" smtClean="0"/>
              <a:t>SPC Background</a:t>
            </a:r>
            <a:r>
              <a:rPr lang="en-US" sz="4000" smtClean="0"/>
              <a:t>	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smtClean="0"/>
              <a:t>SPC, established in 1927, is the oldest </a:t>
            </a:r>
          </a:p>
          <a:p>
            <a:pPr eaLnBrk="1" hangingPunct="1">
              <a:lnSpc>
                <a:spcPct val="90000"/>
              </a:lnSpc>
              <a:spcBef>
                <a:spcPct val="2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800" smtClean="0"/>
              <a:t>   2-year college in Florida</a:t>
            </a:r>
          </a:p>
          <a:p>
            <a:pPr eaLnBrk="1" hangingPunct="1">
              <a:lnSpc>
                <a:spcPct val="90000"/>
              </a:lnSpc>
              <a:spcBef>
                <a:spcPct val="2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smtClean="0"/>
              <a:t>First Community College in Florida to offer 4 year degrees (2002)</a:t>
            </a:r>
          </a:p>
          <a:p>
            <a:pPr eaLnBrk="1" hangingPunct="1">
              <a:lnSpc>
                <a:spcPct val="90000"/>
              </a:lnSpc>
              <a:spcBef>
                <a:spcPct val="2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smtClean="0"/>
              <a:t>9 Campuses throughout the county</a:t>
            </a:r>
          </a:p>
          <a:p>
            <a:pPr eaLnBrk="1" hangingPunct="1">
              <a:lnSpc>
                <a:spcPct val="90000"/>
              </a:lnSpc>
              <a:spcBef>
                <a:spcPct val="2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smtClean="0"/>
              <a:t>2009-10 FTE: 18,707 (LD), 2,055 (UD)</a:t>
            </a:r>
          </a:p>
          <a:p>
            <a:pPr eaLnBrk="1" hangingPunct="1">
              <a:lnSpc>
                <a:spcPct val="90000"/>
              </a:lnSpc>
              <a:spcBef>
                <a:spcPct val="2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smtClean="0"/>
              <a:t>Opening Fall 2010 credited enrollment: 32,429</a:t>
            </a:r>
          </a:p>
          <a:p>
            <a:pPr eaLnBrk="1" hangingPunct="1">
              <a:lnSpc>
                <a:spcPct val="90000"/>
              </a:lnSpc>
              <a:spcBef>
                <a:spcPct val="2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smtClean="0"/>
              <a:t>Annual 2009-10 headcount: 61,592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February 2011</a:t>
            </a: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Florida Association of Institutional Research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AC5716-2B3A-4C98-91DB-71BCD0342642}" type="slidenum">
              <a:rPr lang="en-US"/>
              <a:pPr/>
              <a:t>30</a:t>
            </a:fld>
            <a:endParaRPr lang="en-US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500" b="0" smtClean="0"/>
              <a:t>Ed Outcomes Site – PD Access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379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February 2011</a:t>
            </a:r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Florida Association of Institutional Research</a:t>
            </a: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715D51-6881-4BD0-9A79-613525905C22}" type="slidenum">
              <a:rPr lang="en-US"/>
              <a:pPr/>
              <a:t>31</a:t>
            </a:fld>
            <a:endParaRPr lang="en-US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500" b="0" smtClean="0"/>
              <a:t>Ed Outcomes Site – CAPR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40568B"/>
              </a:buClr>
            </a:pPr>
            <a:r>
              <a:rPr lang="en-US" smtClean="0">
                <a:latin typeface="Trebuchet MS" pitchFamily="34" charset="0"/>
              </a:rPr>
              <a:t>Program Review is just one of the educational materials included in the Ed Outcomes site</a:t>
            </a:r>
          </a:p>
          <a:p>
            <a:pPr eaLnBrk="1" hangingPunct="1">
              <a:buClr>
                <a:srgbClr val="40568B"/>
              </a:buClr>
            </a:pPr>
            <a:r>
              <a:rPr lang="en-US" smtClean="0">
                <a:latin typeface="Trebuchet MS" pitchFamily="34" charset="0"/>
              </a:rPr>
              <a:t>CAPRs are uploaded into the site as a complete document (PDF)</a:t>
            </a:r>
          </a:p>
          <a:p>
            <a:pPr eaLnBrk="1" hangingPunct="1"/>
            <a:endParaRPr lang="en-US" smtClean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February 2011</a:t>
            </a:r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Florida Association of Institutional Research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A36412-3962-439D-8202-DE159B886F3F}" type="slidenum">
              <a:rPr lang="en-US"/>
              <a:pPr/>
              <a:t>32</a:t>
            </a:fld>
            <a:endParaRPr lang="en-US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b="0" smtClean="0"/>
              <a:t>Ed Outcomes Site - CAPR</a:t>
            </a:r>
          </a:p>
        </p:txBody>
      </p:sp>
      <p:pic>
        <p:nvPicPr>
          <p:cNvPr id="3584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686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2" name="Line 6"/>
          <p:cNvSpPr>
            <a:spLocks noChangeShapeType="1"/>
          </p:cNvSpPr>
          <p:nvPr/>
        </p:nvSpPr>
        <p:spPr bwMode="auto">
          <a:xfrm>
            <a:off x="152400" y="6303963"/>
            <a:ext cx="990600" cy="0"/>
          </a:xfrm>
          <a:prstGeom prst="line">
            <a:avLst/>
          </a:prstGeom>
          <a:noFill/>
          <a:ln w="76200">
            <a:solidFill>
              <a:srgbClr val="40568B"/>
            </a:solidFill>
            <a:round/>
            <a:headEnd/>
            <a:tailEnd type="triangl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b="0" smtClean="0"/>
              <a:t>Additions to CAPR</a:t>
            </a:r>
            <a:r>
              <a:rPr lang="en-US" smtClean="0"/>
              <a:t> 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section was replaced with the Program Director’s Perspective: Issues, Trends, and Recent Success. </a:t>
            </a:r>
          </a:p>
          <a:p>
            <a:pPr eaLnBrk="1" hangingPunct="1"/>
            <a:r>
              <a:rPr lang="en-US" smtClean="0"/>
              <a:t>Section containing the names of the major employers in the program was added</a:t>
            </a:r>
          </a:p>
          <a:p>
            <a:pPr eaLnBrk="1" hangingPunct="1"/>
            <a:endParaRPr lang="en-US" smtClean="0"/>
          </a:p>
        </p:txBody>
      </p:sp>
      <p:sp>
        <p:nvSpPr>
          <p:cNvPr id="3686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February 2011</a:t>
            </a:r>
          </a:p>
        </p:txBody>
      </p:sp>
      <p:sp>
        <p:nvSpPr>
          <p:cNvPr id="3686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Florida Association of Institutional Research</a:t>
            </a:r>
          </a:p>
        </p:txBody>
      </p:sp>
      <p:sp>
        <p:nvSpPr>
          <p:cNvPr id="368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329F95-CECD-4D4B-B506-4B3635B59B67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b="0" smtClean="0"/>
              <a:t>Additions to CAPR</a:t>
            </a:r>
            <a:r>
              <a:rPr lang="en-US" smtClean="0"/>
              <a:t> 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Unduplicated Headcount Enrollment measure was added</a:t>
            </a:r>
          </a:p>
          <a:p>
            <a:pPr eaLnBrk="1" hangingPunct="1"/>
            <a:r>
              <a:rPr lang="en-US" smtClean="0"/>
              <a:t>FETPIP Placement Rates were also added</a:t>
            </a:r>
          </a:p>
        </p:txBody>
      </p:sp>
      <p:sp>
        <p:nvSpPr>
          <p:cNvPr id="3789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February 2011</a:t>
            </a:r>
          </a:p>
        </p:txBody>
      </p:sp>
      <p:sp>
        <p:nvSpPr>
          <p:cNvPr id="3789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Florida Association of Institutional Research</a:t>
            </a:r>
          </a:p>
        </p:txBody>
      </p:sp>
      <p:sp>
        <p:nvSpPr>
          <p:cNvPr id="378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04652B-8861-4705-AAE8-9BFD02C7A496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b="0" smtClean="0"/>
              <a:t>Lessons Learned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requires adequate staffing and resources</a:t>
            </a:r>
          </a:p>
          <a:p>
            <a:pPr eaLnBrk="1" hangingPunct="1"/>
            <a:r>
              <a:rPr lang="en-US" smtClean="0"/>
              <a:t>Process should not be a ‘gotcha,’ it should be improvement focused and collegial in nature</a:t>
            </a:r>
          </a:p>
          <a:p>
            <a:pPr eaLnBrk="1" hangingPunct="1"/>
            <a:r>
              <a:rPr lang="en-US" smtClean="0"/>
              <a:t>Requires support of senior leadership</a:t>
            </a:r>
          </a:p>
          <a:p>
            <a:pPr eaLnBrk="1" hangingPunct="1"/>
            <a:r>
              <a:rPr lang="en-US" smtClean="0"/>
              <a:t>Need access to data and information</a:t>
            </a:r>
          </a:p>
          <a:p>
            <a:pPr eaLnBrk="1" hangingPunct="1"/>
            <a:endParaRPr lang="en-US" smtClean="0"/>
          </a:p>
        </p:txBody>
      </p:sp>
      <p:sp>
        <p:nvSpPr>
          <p:cNvPr id="3891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February 2011</a:t>
            </a:r>
          </a:p>
        </p:txBody>
      </p:sp>
      <p:sp>
        <p:nvSpPr>
          <p:cNvPr id="3891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Florida Association of Institutional Research</a:t>
            </a:r>
          </a:p>
        </p:txBody>
      </p:sp>
      <p:sp>
        <p:nvSpPr>
          <p:cNvPr id="389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C1C36A-39CA-4A05-9588-DD2195167C9F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b="0" smtClean="0"/>
              <a:t>Lessons Learned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Involve faculty at start</a:t>
            </a:r>
          </a:p>
          <a:p>
            <a:pPr eaLnBrk="1" hangingPunct="1"/>
            <a:r>
              <a:rPr lang="en-US" smtClean="0"/>
              <a:t>Need models for dissemination of reports as well as encouraging transparency of information</a:t>
            </a:r>
          </a:p>
          <a:p>
            <a:pPr eaLnBrk="1" hangingPunct="1"/>
            <a:r>
              <a:rPr lang="en-US" smtClean="0"/>
              <a:t>Use process to share best practices across disciplines</a:t>
            </a:r>
          </a:p>
          <a:p>
            <a:pPr eaLnBrk="1" hangingPunct="1"/>
            <a:r>
              <a:rPr lang="en-US" smtClean="0"/>
              <a:t>Be open to policy changes as a result of the gathered information</a:t>
            </a:r>
          </a:p>
        </p:txBody>
      </p:sp>
      <p:sp>
        <p:nvSpPr>
          <p:cNvPr id="3994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February 2011</a:t>
            </a:r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Florida Association of Institutional Research</a:t>
            </a:r>
          </a:p>
        </p:txBody>
      </p:sp>
      <p:sp>
        <p:nvSpPr>
          <p:cNvPr id="399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A54039-1900-4739-ABBB-97A4A6ADD8B1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February 2011</a:t>
            </a:r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Florida Association of Institutional Research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8679EE-9399-4E90-9B59-FDC25A1999B7}" type="slidenum">
              <a:rPr lang="en-US"/>
              <a:pPr/>
              <a:t>37</a:t>
            </a:fld>
            <a:endParaRPr lang="en-US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b="0" smtClean="0"/>
              <a:t>Future Direction</a:t>
            </a:r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40568B"/>
              </a:buClr>
              <a:buFont typeface="Wingdings" pitchFamily="2" charset="2"/>
              <a:buChar char="§"/>
            </a:pPr>
            <a:r>
              <a:rPr lang="en-US" sz="2800" smtClean="0">
                <a:latin typeface="Trebuchet MS" pitchFamily="34" charset="0"/>
              </a:rPr>
              <a:t>New Accreditation and Baccalaureate Assessment Coordinator position has been created</a:t>
            </a:r>
          </a:p>
          <a:p>
            <a:pPr eaLnBrk="1" hangingPunct="1">
              <a:buClr>
                <a:srgbClr val="40568B"/>
              </a:buClr>
              <a:buFont typeface="Wingdings" pitchFamily="2" charset="2"/>
              <a:buChar char="§"/>
            </a:pPr>
            <a:r>
              <a:rPr lang="en-US" sz="2800" smtClean="0">
                <a:latin typeface="Trebuchet MS" pitchFamily="34" charset="0"/>
              </a:rPr>
              <a:t>CAPR and APVR program reviews for the baccalaureate programs will be one of the first responsibilities</a:t>
            </a:r>
          </a:p>
          <a:p>
            <a:pPr eaLnBrk="1" hangingPunct="1">
              <a:buClr>
                <a:srgbClr val="40568B"/>
              </a:buClr>
              <a:buFont typeface="Wingdings" pitchFamily="2" charset="2"/>
              <a:buChar char="§"/>
            </a:pPr>
            <a:r>
              <a:rPr lang="en-US" sz="2800" smtClean="0">
                <a:latin typeface="Trebuchet MS" pitchFamily="34" charset="0"/>
              </a:rPr>
              <a:t>APVR for the Baccalaureate programs will be conducted in 2011</a:t>
            </a:r>
          </a:p>
          <a:p>
            <a:pPr eaLnBrk="1" hangingPunct="1">
              <a:buClr>
                <a:srgbClr val="40568B"/>
              </a:buClr>
              <a:buFont typeface="Wingdings" pitchFamily="2" charset="2"/>
              <a:buChar char="§"/>
            </a:pPr>
            <a:endParaRPr lang="en-US" sz="2400" smtClean="0">
              <a:latin typeface="Trebuchet MS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en-US" sz="2400" smtClean="0">
              <a:latin typeface="Trebuchet MS" pitchFamily="34" charset="0"/>
            </a:endParaRPr>
          </a:p>
          <a:p>
            <a:pPr eaLnBrk="1" hangingPunct="1"/>
            <a:endParaRPr lang="en-US" smtClean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February 2011</a:t>
            </a:r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Florida Association of Institutional Research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0A8901-8272-485F-A4F8-67D4DCCC3EC2}" type="slidenum">
              <a:rPr lang="en-US"/>
              <a:pPr/>
              <a:t>38</a:t>
            </a:fld>
            <a:endParaRPr lang="en-US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b="0" smtClean="0"/>
              <a:t>Future Direction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40568B"/>
              </a:buClr>
              <a:buFont typeface="Wingdings" pitchFamily="2" charset="2"/>
              <a:buChar char="§"/>
            </a:pPr>
            <a:r>
              <a:rPr lang="en-US" sz="2800" smtClean="0">
                <a:latin typeface="Trebuchet MS" pitchFamily="34" charset="0"/>
              </a:rPr>
              <a:t>Our ultimate goal is to provide stakeholders ‘</a:t>
            </a:r>
            <a:r>
              <a:rPr lang="en-US" sz="2800" smtClean="0">
                <a:solidFill>
                  <a:srgbClr val="40568B"/>
                </a:solidFill>
                <a:latin typeface="Trebuchet MS" pitchFamily="34" charset="0"/>
              </a:rPr>
              <a:t>timely</a:t>
            </a:r>
            <a:r>
              <a:rPr lang="en-US" sz="2800" smtClean="0">
                <a:latin typeface="Trebuchet MS" pitchFamily="34" charset="0"/>
              </a:rPr>
              <a:t>’, ‘</a:t>
            </a:r>
            <a:r>
              <a:rPr lang="en-US" sz="2800" smtClean="0">
                <a:solidFill>
                  <a:srgbClr val="40568B"/>
                </a:solidFill>
                <a:latin typeface="Trebuchet MS" pitchFamily="34" charset="0"/>
              </a:rPr>
              <a:t>relevant</a:t>
            </a:r>
            <a:r>
              <a:rPr lang="en-US" sz="2800" smtClean="0">
                <a:latin typeface="Trebuchet MS" pitchFamily="34" charset="0"/>
              </a:rPr>
              <a:t>’, ‘</a:t>
            </a:r>
            <a:r>
              <a:rPr lang="en-US" sz="2800" smtClean="0">
                <a:solidFill>
                  <a:srgbClr val="40568B"/>
                </a:solidFill>
                <a:latin typeface="Trebuchet MS" pitchFamily="34" charset="0"/>
              </a:rPr>
              <a:t>accurate</a:t>
            </a:r>
            <a:r>
              <a:rPr lang="en-US" sz="2800" smtClean="0">
                <a:latin typeface="Trebuchet MS" pitchFamily="34" charset="0"/>
              </a:rPr>
              <a:t>’, and ‘</a:t>
            </a:r>
            <a:r>
              <a:rPr lang="en-US" sz="2800" smtClean="0">
                <a:solidFill>
                  <a:srgbClr val="40568B"/>
                </a:solidFill>
                <a:latin typeface="Trebuchet MS" pitchFamily="34" charset="0"/>
              </a:rPr>
              <a:t>interpretable</a:t>
            </a:r>
            <a:r>
              <a:rPr lang="en-US" sz="2800" smtClean="0">
                <a:latin typeface="Trebuchet MS" pitchFamily="34" charset="0"/>
              </a:rPr>
              <a:t>’ data through:</a:t>
            </a:r>
          </a:p>
          <a:p>
            <a:pPr lvl="1" eaLnBrk="1" hangingPunct="1">
              <a:buClr>
                <a:srgbClr val="40568B"/>
              </a:buClr>
              <a:buFont typeface="Wingdings" pitchFamily="2" charset="2"/>
              <a:buChar char="§"/>
            </a:pPr>
            <a:r>
              <a:rPr lang="en-US" sz="2400" smtClean="0">
                <a:latin typeface="Trebuchet MS" pitchFamily="34" charset="0"/>
              </a:rPr>
              <a:t>Formatted (dashboard) style reports, and</a:t>
            </a:r>
          </a:p>
          <a:p>
            <a:pPr lvl="1" eaLnBrk="1" hangingPunct="1">
              <a:buClr>
                <a:srgbClr val="40568B"/>
              </a:buClr>
              <a:buFont typeface="Wingdings" pitchFamily="2" charset="2"/>
              <a:buChar char="§"/>
            </a:pPr>
            <a:r>
              <a:rPr lang="en-US" sz="2400" smtClean="0">
                <a:latin typeface="Trebuchet MS" pitchFamily="34" charset="0"/>
              </a:rPr>
              <a:t>On-demand customizable reporting, with</a:t>
            </a:r>
          </a:p>
          <a:p>
            <a:pPr lvl="1" eaLnBrk="1" hangingPunct="1">
              <a:buClr>
                <a:srgbClr val="40568B"/>
              </a:buClr>
              <a:buFont typeface="Wingdings" pitchFamily="2" charset="2"/>
              <a:buChar char="§"/>
            </a:pPr>
            <a:r>
              <a:rPr lang="en-US" sz="2400" smtClean="0">
                <a:latin typeface="Trebuchet MS" pitchFamily="34" charset="0"/>
              </a:rPr>
              <a:t>Valid, reliable, and standardized measures.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2400" smtClean="0">
              <a:latin typeface="Trebuchet MS" pitchFamily="34" charset="0"/>
            </a:endParaRPr>
          </a:p>
          <a:p>
            <a:pPr eaLnBrk="1" hangingPunct="1"/>
            <a:endParaRPr lang="en-US" smtClean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February 2011</a:t>
            </a:r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Florida Association of Institutional Research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901B3-E3C0-41B5-BCE5-6E5D156756C0}" type="slidenum">
              <a:rPr lang="en-US"/>
              <a:pPr/>
              <a:t>39</a:t>
            </a:fld>
            <a:endParaRPr lang="en-US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762000"/>
            <a:ext cx="7010400" cy="655638"/>
          </a:xfrm>
        </p:spPr>
        <p:txBody>
          <a:bodyPr/>
          <a:lstStyle/>
          <a:p>
            <a:pPr algn="l" eaLnBrk="1" hangingPunct="1"/>
            <a:r>
              <a:rPr lang="en-US" sz="3400" b="0" smtClean="0"/>
              <a:t>Questions</a:t>
            </a:r>
          </a:p>
        </p:txBody>
      </p:sp>
      <p:sp>
        <p:nvSpPr>
          <p:cNvPr id="43014" name="Line 3"/>
          <p:cNvSpPr>
            <a:spLocks noChangeShapeType="1"/>
          </p:cNvSpPr>
          <p:nvPr/>
        </p:nvSpPr>
        <p:spPr bwMode="auto">
          <a:xfrm>
            <a:off x="228600" y="1524000"/>
            <a:ext cx="8534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5" name="Text Box 4"/>
          <p:cNvSpPr txBox="1">
            <a:spLocks noChangeArrowheads="1"/>
          </p:cNvSpPr>
          <p:nvPr/>
        </p:nvSpPr>
        <p:spPr bwMode="auto">
          <a:xfrm>
            <a:off x="0" y="144780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US" sz="900">
              <a:solidFill>
                <a:schemeClr val="tx1"/>
              </a:solidFill>
            </a:endParaRPr>
          </a:p>
          <a:p>
            <a:pPr algn="r"/>
            <a:r>
              <a:rPr lang="en-US" sz="900" b="0">
                <a:solidFill>
                  <a:schemeClr val="tx1"/>
                </a:solidFill>
                <a:latin typeface="GoudyOldStyleT-Regular" charset="0"/>
              </a:rPr>
              <a:t>Department of Institutional research and Effectiveness</a:t>
            </a:r>
          </a:p>
          <a:p>
            <a:pPr algn="r"/>
            <a:r>
              <a:rPr lang="en-US" sz="900" b="0">
                <a:solidFill>
                  <a:schemeClr val="tx1"/>
                </a:solidFill>
                <a:latin typeface="GoudyOldStyleT-Regular" charset="0"/>
              </a:rPr>
              <a:t>St. Petersburg College</a:t>
            </a:r>
          </a:p>
          <a:p>
            <a:pPr algn="r"/>
            <a:r>
              <a:rPr lang="en-US" sz="900"/>
              <a:t> </a:t>
            </a:r>
            <a:r>
              <a:rPr lang="en-US" sz="900" b="0">
                <a:solidFill>
                  <a:schemeClr val="tx1"/>
                </a:solidFill>
                <a:latin typeface="GoudyOldStyleT-Regular" charset="0"/>
              </a:rPr>
              <a:t>P.O. Box 13489, </a:t>
            </a:r>
          </a:p>
          <a:p>
            <a:pPr algn="r"/>
            <a:r>
              <a:rPr lang="en-US" sz="900" b="0">
                <a:solidFill>
                  <a:schemeClr val="tx1"/>
                </a:solidFill>
                <a:latin typeface="GoudyOldStyleT-Regular" charset="0"/>
              </a:rPr>
              <a:t>St. Petersburg, FL 33733</a:t>
            </a:r>
            <a:r>
              <a:rPr lang="en-US" sz="900"/>
              <a:t> </a:t>
            </a:r>
            <a:endParaRPr lang="en-US" sz="900" b="0">
              <a:solidFill>
                <a:schemeClr val="tx1"/>
              </a:solidFill>
              <a:latin typeface="GoudyOldStyleT-Regular" charset="0"/>
            </a:endParaRPr>
          </a:p>
          <a:p>
            <a:pPr algn="r"/>
            <a:r>
              <a:rPr lang="en-US" sz="900" b="0">
                <a:solidFill>
                  <a:schemeClr val="tx1"/>
                </a:solidFill>
                <a:latin typeface="GoudyOldStyleT-Regular" charset="0"/>
              </a:rPr>
              <a:t>(727) 341-3059</a:t>
            </a:r>
          </a:p>
          <a:p>
            <a:pPr algn="r"/>
            <a:r>
              <a:rPr lang="en-US" sz="900" b="0">
                <a:solidFill>
                  <a:schemeClr val="tx1"/>
                </a:solidFill>
                <a:latin typeface="GoudyOldStyleT-Regular" charset="0"/>
              </a:rPr>
              <a:t>FAX (727) 341-5411</a:t>
            </a:r>
          </a:p>
          <a:p>
            <a:endParaRPr lang="en-US" sz="900" b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43016" name="Picture 7" descr="j023475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362200"/>
            <a:ext cx="2544763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b="0" smtClean="0"/>
              <a:t>Purpose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CAPR model was originally presented at FAIR three years ago (2008)</a:t>
            </a:r>
          </a:p>
          <a:p>
            <a:pPr eaLnBrk="1" hangingPunct="1"/>
            <a:r>
              <a:rPr lang="en-US" smtClean="0"/>
              <a:t>Since that time CAPRs in 23 programs have been completed</a:t>
            </a:r>
          </a:p>
          <a:p>
            <a:pPr eaLnBrk="1" hangingPunct="1"/>
            <a:r>
              <a:rPr lang="en-US" smtClean="0"/>
              <a:t>This presentation will revisit the CAPR model and discuss its evolution</a:t>
            </a:r>
          </a:p>
        </p:txBody>
      </p:sp>
      <p:sp>
        <p:nvSpPr>
          <p:cNvPr id="819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February 2011</a:t>
            </a:r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Florida Association of Institutional Research</a:t>
            </a: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45AA84-B785-400C-B26F-92762300E278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066800"/>
            <a:ext cx="8610600" cy="121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b="1" smtClean="0">
                <a:solidFill>
                  <a:srgbClr val="40568B"/>
                </a:solidFill>
              </a:rPr>
              <a:t>Florida Association of Institutional Research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b="1" smtClean="0">
                <a:solidFill>
                  <a:srgbClr val="40568B"/>
                </a:solidFill>
              </a:rPr>
              <a:t>2011 Annual Conference</a:t>
            </a:r>
          </a:p>
        </p:txBody>
      </p:sp>
      <p:pic>
        <p:nvPicPr>
          <p:cNvPr id="44035" name="Picture 5"/>
          <p:cNvPicPr>
            <a:picLocks noChangeAspect="1" noChangeArrowheads="1"/>
          </p:cNvPicPr>
          <p:nvPr/>
        </p:nvPicPr>
        <p:blipFill>
          <a:blip r:embed="rId2" cstate="print">
            <a:lum bright="18000" contrast="48000"/>
            <a:grayscl/>
          </a:blip>
          <a:srcRect/>
          <a:stretch>
            <a:fillRect/>
          </a:stretch>
        </p:blipFill>
        <p:spPr bwMode="auto">
          <a:xfrm>
            <a:off x="5791200" y="2133600"/>
            <a:ext cx="29083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438400"/>
            <a:ext cx="6553200" cy="2286000"/>
          </a:xfrm>
        </p:spPr>
        <p:txBody>
          <a:bodyPr/>
          <a:lstStyle/>
          <a:p>
            <a:pPr eaLnBrk="1" hangingPunct="1"/>
            <a:r>
              <a:rPr lang="en-US" sz="3600" b="0" i="1" smtClean="0">
                <a:solidFill>
                  <a:schemeClr val="tx1"/>
                </a:solidFill>
                <a:latin typeface="Georgia" pitchFamily="18" charset="0"/>
              </a:rPr>
              <a:t>The Evolution of the Comprehensive Academic Program Review - Three Years After Inception</a:t>
            </a:r>
          </a:p>
        </p:txBody>
      </p:sp>
      <p:pic>
        <p:nvPicPr>
          <p:cNvPr id="44037" name="Picture 6" descr="SPC Seal Clean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304800" y="5013325"/>
            <a:ext cx="182880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February 2011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Florida Association of Institutional Research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7AADA5-6B92-47E6-A580-9E25DD0309A0}" type="slidenum">
              <a:rPr lang="en-US"/>
              <a:pPr/>
              <a:t>5</a:t>
            </a:fld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b="0" dirty="0" smtClean="0"/>
              <a:t>Compliance Issues with IE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00200"/>
            <a:ext cx="7010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40568B"/>
                </a:solidFill>
                <a:latin typeface="Trebuchet MS" pitchFamily="34" charset="0"/>
              </a:rPr>
              <a:t>SACS’s Peer Review Research Project revealed that in the area of Institutional Effectiveness (2008)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>
                <a:latin typeface="Trebuchet MS" pitchFamily="34" charset="0"/>
              </a:rPr>
              <a:t>62% of institutions in off-site reviews were deemed non-compliant and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>
                <a:latin typeface="Trebuchet MS" pitchFamily="34" charset="0"/>
              </a:rPr>
              <a:t>27% of institutions in on-site visits were deemed non-compliant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40568B"/>
                </a:solidFill>
                <a:latin typeface="Trebuchet MS" pitchFamily="34" charset="0"/>
              </a:rPr>
              <a:t>IE was the second most identified area behind faculty qualifications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February 2011</a:t>
            </a: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Florida Association of Institutional Research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54F1A1-69B5-40ED-92CD-DF25C0BE6FE7}" type="slidenum">
              <a:rPr lang="en-US"/>
              <a:pPr/>
              <a:t>6</a:t>
            </a:fld>
            <a:endParaRPr lang="en-US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b="0" smtClean="0"/>
              <a:t>SPC Experience with IE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800" smtClean="0">
                <a:latin typeface="Trebuchet MS" pitchFamily="34" charset="0"/>
              </a:rPr>
              <a:t>As part of the SACS reaccreditation process, SPC spent a considerable amount of time and effort documenting and detailing their IE processes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2800" smtClean="0">
              <a:latin typeface="Trebuchet MS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2800" smtClean="0">
                <a:latin typeface="Trebuchet MS" pitchFamily="34" charset="0"/>
              </a:rPr>
              <a:t>The result…SPC had “zero” compliance issues in the area of IE during the off-site reviews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2800" smtClean="0">
              <a:latin typeface="Trebuchet MS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February 2011</a:t>
            </a: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Florida Association of Institutional Research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47F420-6C15-46E4-8C82-E35820B06897}" type="slidenum">
              <a:rPr lang="en-US"/>
              <a:pPr/>
              <a:t>7</a:t>
            </a:fld>
            <a:endParaRPr lang="en-US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b="0" smtClean="0"/>
              <a:t>IE Evidence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752600"/>
            <a:ext cx="7086600" cy="4876800"/>
          </a:xfrm>
        </p:spPr>
        <p:txBody>
          <a:bodyPr/>
          <a:lstStyle/>
          <a:p>
            <a:pPr eaLnBrk="1" hangingPunct="1">
              <a:lnSpc>
                <a:spcPts val="2400"/>
              </a:lnSpc>
              <a:spcBef>
                <a:spcPct val="0"/>
              </a:spcBef>
              <a:spcAft>
                <a:spcPts val="1100"/>
              </a:spcAft>
              <a:buFont typeface="Wingdings" pitchFamily="2" charset="2"/>
              <a:buChar char="§"/>
            </a:pPr>
            <a:r>
              <a:rPr lang="en-US" sz="2400" smtClean="0">
                <a:solidFill>
                  <a:srgbClr val="40568B"/>
                </a:solidFill>
                <a:latin typeface="Trebuchet MS" pitchFamily="34" charset="0"/>
              </a:rPr>
              <a:t>SACS Suggested Documentation for CR 2.5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200" smtClean="0">
                <a:latin typeface="Trebuchet MS" pitchFamily="34" charset="0"/>
              </a:rPr>
              <a:t>Evidence of linkage of IE to institutional mission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200" smtClean="0">
                <a:latin typeface="Trebuchet MS" pitchFamily="34" charset="0"/>
              </a:rPr>
              <a:t>Institutional plans and budgets that demonstrate linkage of assessment findings to planning at all levels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200" smtClean="0">
                <a:latin typeface="Trebuchet MS" pitchFamily="34" charset="0"/>
              </a:rPr>
              <a:t>Minutes of appropriate (IE related) unit, committee, task force meetings…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200" smtClean="0">
                <a:latin typeface="Trebuchet MS" pitchFamily="34" charset="0"/>
              </a:rPr>
              <a:t>Documentation that relates to IE, such as budget preparation instructions, minutes of budget presentation meetings, annual reports, annual assessment updates, IE reports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200" smtClean="0">
                <a:latin typeface="Trebuchet MS" pitchFamily="34" charset="0"/>
              </a:rPr>
              <a:t>Samples of specific actions taken to improve the IE process and/or results from that process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February 2011</a:t>
            </a:r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Florida Association of Institutional Research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4A7FAC-4122-494F-A289-4FC5F5B6E7B2}" type="slidenum">
              <a:rPr lang="en-US"/>
              <a:pPr/>
              <a:t>8</a:t>
            </a:fld>
            <a:endParaRPr lang="en-US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b="0" smtClean="0"/>
              <a:t>Performance Improvement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00200"/>
            <a:ext cx="7239000" cy="4525963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smtClean="0">
                <a:solidFill>
                  <a:srgbClr val="40568B"/>
                </a:solidFill>
                <a:latin typeface="Trebuchet MS" pitchFamily="34" charset="0"/>
              </a:rPr>
              <a:t>From Compliance to Performance Improvement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sz="2800" smtClean="0">
              <a:solidFill>
                <a:srgbClr val="40568B"/>
              </a:solidFill>
              <a:latin typeface="Trebuchet MS" pitchFamily="34" charset="0"/>
            </a:endParaRPr>
          </a:p>
        </p:txBody>
      </p:sp>
      <p:sp>
        <p:nvSpPr>
          <p:cNvPr id="1032" name="Rectangle 4"/>
          <p:cNvSpPr>
            <a:spLocks noChangeArrowheads="1"/>
          </p:cNvSpPr>
          <p:nvPr/>
        </p:nvSpPr>
        <p:spPr bwMode="auto">
          <a:xfrm>
            <a:off x="0" y="19669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3" name="Rectangle 5"/>
          <p:cNvSpPr>
            <a:spLocks noChangeArrowheads="1"/>
          </p:cNvSpPr>
          <p:nvPr/>
        </p:nvSpPr>
        <p:spPr bwMode="auto">
          <a:xfrm>
            <a:off x="0" y="19669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4806" name="Object 6"/>
          <p:cNvGraphicFramePr>
            <a:graphicFrameLocks noChangeAspect="1"/>
          </p:cNvGraphicFramePr>
          <p:nvPr/>
        </p:nvGraphicFramePr>
        <p:xfrm>
          <a:off x="1981200" y="2519363"/>
          <a:ext cx="6705600" cy="3260725"/>
        </p:xfrm>
        <a:graphic>
          <a:graphicData uri="http://schemas.openxmlformats.org/presentationml/2006/ole">
            <p:oleObj spid="_x0000_s1026" name="Visio" r:id="rId3" imgW="6005060" imgH="2921083" progId="Visio.Drawing.11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0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February 2011</a:t>
            </a:r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Florida Association of Institutional Research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B51724-DBAC-491A-B038-F9CFCFE7B2F8}" type="slidenum">
              <a:rPr lang="en-US"/>
              <a:pPr/>
              <a:t>9</a:t>
            </a:fld>
            <a:endParaRPr lang="en-US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6629400" cy="1066800"/>
          </a:xfrm>
        </p:spPr>
        <p:txBody>
          <a:bodyPr/>
          <a:lstStyle/>
          <a:p>
            <a:pPr algn="l" eaLnBrk="1" hangingPunct="1"/>
            <a:r>
              <a:rPr lang="en-US" b="0" smtClean="0"/>
              <a:t>IE at SPC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3276600"/>
            <a:ext cx="67818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600" i="1" smtClean="0">
                <a:latin typeface="Trebuchet MS" pitchFamily="34" charset="0"/>
              </a:rPr>
              <a:t> “Institutional Effectiveness is the </a:t>
            </a:r>
            <a:r>
              <a:rPr lang="en-US" sz="2800" i="1" smtClean="0">
                <a:solidFill>
                  <a:srgbClr val="40568B"/>
                </a:solidFill>
                <a:latin typeface="Trebuchet MS" pitchFamily="34" charset="0"/>
              </a:rPr>
              <a:t>integrated</a:t>
            </a:r>
            <a:r>
              <a:rPr lang="en-US" sz="2600" i="1" smtClean="0">
                <a:latin typeface="Trebuchet MS" pitchFamily="34" charset="0"/>
              </a:rPr>
              <a:t>, </a:t>
            </a:r>
            <a:r>
              <a:rPr lang="en-US" sz="2800" i="1" smtClean="0">
                <a:solidFill>
                  <a:srgbClr val="40568B"/>
                </a:solidFill>
                <a:latin typeface="Trebuchet MS" pitchFamily="34" charset="0"/>
              </a:rPr>
              <a:t>systematic</a:t>
            </a:r>
            <a:r>
              <a:rPr lang="en-US" sz="2600" i="1" smtClean="0">
                <a:latin typeface="Trebuchet MS" pitchFamily="34" charset="0"/>
              </a:rPr>
              <a:t>, </a:t>
            </a:r>
            <a:r>
              <a:rPr lang="en-US" sz="2800" i="1" smtClean="0">
                <a:solidFill>
                  <a:srgbClr val="40568B"/>
                </a:solidFill>
                <a:latin typeface="Trebuchet MS" pitchFamily="34" charset="0"/>
              </a:rPr>
              <a:t>explicit</a:t>
            </a:r>
            <a:r>
              <a:rPr lang="en-US" sz="2600" i="1" smtClean="0">
                <a:latin typeface="Trebuchet MS" pitchFamily="34" charset="0"/>
              </a:rPr>
              <a:t>, and </a:t>
            </a:r>
            <a:r>
              <a:rPr lang="en-US" sz="2800" i="1" smtClean="0">
                <a:solidFill>
                  <a:srgbClr val="40568B"/>
                </a:solidFill>
                <a:latin typeface="Trebuchet MS" pitchFamily="34" charset="0"/>
              </a:rPr>
              <a:t>documented</a:t>
            </a:r>
            <a:r>
              <a:rPr lang="en-US" sz="2600" i="1" smtClean="0">
                <a:latin typeface="Trebuchet MS" pitchFamily="34" charset="0"/>
              </a:rPr>
              <a:t> processes of </a:t>
            </a:r>
            <a:r>
              <a:rPr lang="en-US" sz="2800" i="1" smtClean="0">
                <a:solidFill>
                  <a:srgbClr val="40568B"/>
                </a:solidFill>
                <a:latin typeface="Trebuchet MS" pitchFamily="34" charset="0"/>
              </a:rPr>
              <a:t>measuring</a:t>
            </a:r>
            <a:r>
              <a:rPr lang="en-US" sz="2800" i="1" smtClean="0">
                <a:solidFill>
                  <a:srgbClr val="0000FF"/>
                </a:solidFill>
                <a:latin typeface="Trebuchet MS" pitchFamily="34" charset="0"/>
              </a:rPr>
              <a:t> </a:t>
            </a:r>
            <a:r>
              <a:rPr lang="en-US" sz="2800" i="1" smtClean="0">
                <a:solidFill>
                  <a:srgbClr val="40568B"/>
                </a:solidFill>
                <a:latin typeface="Trebuchet MS" pitchFamily="34" charset="0"/>
              </a:rPr>
              <a:t>performance</a:t>
            </a:r>
            <a:r>
              <a:rPr lang="en-US" sz="2800" i="1" smtClean="0">
                <a:solidFill>
                  <a:srgbClr val="0000FF"/>
                </a:solidFill>
                <a:latin typeface="Trebuchet MS" pitchFamily="34" charset="0"/>
              </a:rPr>
              <a:t> </a:t>
            </a:r>
            <a:r>
              <a:rPr lang="en-US" sz="2600" i="1" smtClean="0">
                <a:latin typeface="Trebuchet MS" pitchFamily="34" charset="0"/>
              </a:rPr>
              <a:t>against the SPC mission for purposes of </a:t>
            </a:r>
            <a:r>
              <a:rPr lang="en-US" sz="2800" i="1" smtClean="0">
                <a:solidFill>
                  <a:srgbClr val="40568B"/>
                </a:solidFill>
                <a:latin typeface="Trebuchet MS" pitchFamily="34" charset="0"/>
              </a:rPr>
              <a:t>continuous</a:t>
            </a:r>
            <a:r>
              <a:rPr lang="en-US" sz="2800" i="1" smtClean="0">
                <a:solidFill>
                  <a:srgbClr val="0000FF"/>
                </a:solidFill>
                <a:latin typeface="Trebuchet MS" pitchFamily="34" charset="0"/>
              </a:rPr>
              <a:t> </a:t>
            </a:r>
            <a:r>
              <a:rPr lang="en-US" sz="2800" i="1" smtClean="0">
                <a:solidFill>
                  <a:srgbClr val="40568B"/>
                </a:solidFill>
                <a:latin typeface="Trebuchet MS" pitchFamily="34" charset="0"/>
              </a:rPr>
              <a:t>improvement</a:t>
            </a:r>
            <a:r>
              <a:rPr lang="en-US" sz="2600" i="1" smtClean="0">
                <a:latin typeface="Trebuchet MS" pitchFamily="34" charset="0"/>
              </a:rPr>
              <a:t> of academic programs, administrative services, and educational services offered by the college.”</a:t>
            </a:r>
            <a:endParaRPr lang="en-US" sz="2400" smtClean="0"/>
          </a:p>
        </p:txBody>
      </p:sp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133600"/>
            <a:ext cx="70104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 Box 5"/>
          <p:cNvSpPr txBox="1">
            <a:spLocks noChangeArrowheads="1"/>
          </p:cNvSpPr>
          <p:nvPr/>
        </p:nvSpPr>
        <p:spPr bwMode="auto">
          <a:xfrm>
            <a:off x="1905000" y="1600200"/>
            <a:ext cx="693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/>
              <a:t>“Closing the Loop”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76200">
          <a:solidFill>
            <a:srgbClr val="40568B"/>
          </a:solidFill>
          <a:round/>
          <a:headEnd/>
          <a:tailEnd type="triangle" w="med" len="med"/>
        </a:ln>
        <a:effectLst/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rgbClr val="40568B"/>
            </a:solidFill>
            <a:effectLst/>
            <a:latin typeface="Trebuchet MS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rgbClr val="40568B"/>
            </a:solidFill>
            <a:effectLst/>
            <a:latin typeface="Trebuchet MS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rgbClr val="40568B"/>
            </a:solidFill>
            <a:effectLst/>
            <a:latin typeface="Trebuchet MS" pitchFamily="34" charset="0"/>
            <a:cs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1586</TotalTime>
  <Words>1835</Words>
  <Application>Microsoft Office PowerPoint</Application>
  <PresentationFormat>On-screen Show (4:3)</PresentationFormat>
  <Paragraphs>293</Paragraphs>
  <Slides>40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Trebuchet MS</vt:lpstr>
      <vt:lpstr>Arial</vt:lpstr>
      <vt:lpstr>Georgia</vt:lpstr>
      <vt:lpstr>GoudyOldStyleT-Regular</vt:lpstr>
      <vt:lpstr>Wingdings</vt:lpstr>
      <vt:lpstr>Default Design</vt:lpstr>
      <vt:lpstr>Custom Design</vt:lpstr>
      <vt:lpstr>Microsoft Visio Drawing</vt:lpstr>
      <vt:lpstr>The Evolution of the Comprehensive Academic Program Review - Three Years After Inception</vt:lpstr>
      <vt:lpstr>Comprehensive Academic  Program Review </vt:lpstr>
      <vt:lpstr>SPC Background </vt:lpstr>
      <vt:lpstr>Purpose</vt:lpstr>
      <vt:lpstr>Compliance Issues with IE</vt:lpstr>
      <vt:lpstr>SPC Experience with IE</vt:lpstr>
      <vt:lpstr>IE Evidence</vt:lpstr>
      <vt:lpstr>Performance Improvement</vt:lpstr>
      <vt:lpstr>IE at SPC</vt:lpstr>
      <vt:lpstr>Changes &amp; Improvements</vt:lpstr>
      <vt:lpstr>Three-year Assessment Cycle</vt:lpstr>
      <vt:lpstr>Changes and Improvements</vt:lpstr>
      <vt:lpstr>Program Review Process</vt:lpstr>
      <vt:lpstr>Academic Program Viability Report</vt:lpstr>
      <vt:lpstr>CAPR Objectives</vt:lpstr>
      <vt:lpstr>Previous Program Review Model</vt:lpstr>
      <vt:lpstr>Elements of the CAPR</vt:lpstr>
      <vt:lpstr>Measures CAPR</vt:lpstr>
      <vt:lpstr>Program Performance Example</vt:lpstr>
      <vt:lpstr>Program Profitability Example </vt:lpstr>
      <vt:lpstr>Academic Outcomes Example </vt:lpstr>
      <vt:lpstr>Stakeholder Perceptions Example</vt:lpstr>
      <vt:lpstr>Occupation Profile Example</vt:lpstr>
      <vt:lpstr>Use of Results</vt:lpstr>
      <vt:lpstr>Action Plan Example</vt:lpstr>
      <vt:lpstr>Stakeholder Perceptions</vt:lpstr>
      <vt:lpstr>Ed Outcomes Site</vt:lpstr>
      <vt:lpstr>Ed Outcomes Site – College Access</vt:lpstr>
      <vt:lpstr>Ed Outcomes Site – PD Access</vt:lpstr>
      <vt:lpstr>Ed Outcomes Site – PD Access</vt:lpstr>
      <vt:lpstr>Ed Outcomes Site – CAPR</vt:lpstr>
      <vt:lpstr>Ed Outcomes Site - CAPR</vt:lpstr>
      <vt:lpstr>Additions to CAPR </vt:lpstr>
      <vt:lpstr>Additions to CAPR </vt:lpstr>
      <vt:lpstr>Lessons Learned</vt:lpstr>
      <vt:lpstr>Lessons Learned</vt:lpstr>
      <vt:lpstr>Future Direction</vt:lpstr>
      <vt:lpstr>Future Direction</vt:lpstr>
      <vt:lpstr>Questions</vt:lpstr>
      <vt:lpstr>The Evolution of the Comprehensive Academic Program Review - Three Years After Inception</vt:lpstr>
    </vt:vector>
  </TitlesOfParts>
  <Company>Eckerd Youth Alternatives,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Jesse Coraggio</dc:creator>
  <cp:lastModifiedBy>Tymms.Magaly</cp:lastModifiedBy>
  <cp:revision>155</cp:revision>
  <dcterms:created xsi:type="dcterms:W3CDTF">2006-04-29T18:40:06Z</dcterms:created>
  <dcterms:modified xsi:type="dcterms:W3CDTF">2011-02-16T16:29:26Z</dcterms:modified>
</cp:coreProperties>
</file>